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Lst>
  <p:notesMasterIdLst>
    <p:notesMasterId r:id="rId58"/>
  </p:notesMasterIdLst>
  <p:handoutMasterIdLst>
    <p:handoutMasterId r:id="rId59"/>
  </p:handoutMasterIdLst>
  <p:sldIdLst>
    <p:sldId id="256" r:id="rId2"/>
    <p:sldId id="351" r:id="rId3"/>
    <p:sldId id="320" r:id="rId4"/>
    <p:sldId id="257" r:id="rId5"/>
    <p:sldId id="310" r:id="rId6"/>
    <p:sldId id="354" r:id="rId7"/>
    <p:sldId id="355" r:id="rId8"/>
    <p:sldId id="268" r:id="rId9"/>
    <p:sldId id="322" r:id="rId10"/>
    <p:sldId id="270" r:id="rId11"/>
    <p:sldId id="323" r:id="rId12"/>
    <p:sldId id="324" r:id="rId13"/>
    <p:sldId id="325" r:id="rId14"/>
    <p:sldId id="326" r:id="rId15"/>
    <p:sldId id="269" r:id="rId16"/>
    <p:sldId id="327" r:id="rId17"/>
    <p:sldId id="328" r:id="rId18"/>
    <p:sldId id="331" r:id="rId19"/>
    <p:sldId id="261" r:id="rId20"/>
    <p:sldId id="329" r:id="rId21"/>
    <p:sldId id="332" r:id="rId22"/>
    <p:sldId id="356" r:id="rId23"/>
    <p:sldId id="272" r:id="rId24"/>
    <p:sldId id="263" r:id="rId25"/>
    <p:sldId id="265" r:id="rId26"/>
    <p:sldId id="273" r:id="rId27"/>
    <p:sldId id="313" r:id="rId28"/>
    <p:sldId id="303" r:id="rId29"/>
    <p:sldId id="334" r:id="rId30"/>
    <p:sldId id="335" r:id="rId31"/>
    <p:sldId id="336" r:id="rId32"/>
    <p:sldId id="337" r:id="rId33"/>
    <p:sldId id="338" r:id="rId34"/>
    <p:sldId id="339" r:id="rId35"/>
    <p:sldId id="341" r:id="rId36"/>
    <p:sldId id="357" r:id="rId37"/>
    <p:sldId id="358" r:id="rId38"/>
    <p:sldId id="359" r:id="rId39"/>
    <p:sldId id="360" r:id="rId40"/>
    <p:sldId id="361" r:id="rId41"/>
    <p:sldId id="362" r:id="rId42"/>
    <p:sldId id="344" r:id="rId43"/>
    <p:sldId id="363" r:id="rId44"/>
    <p:sldId id="364" r:id="rId45"/>
    <p:sldId id="366" r:id="rId46"/>
    <p:sldId id="365" r:id="rId47"/>
    <p:sldId id="302" r:id="rId48"/>
    <p:sldId id="275" r:id="rId49"/>
    <p:sldId id="276" r:id="rId50"/>
    <p:sldId id="300" r:id="rId51"/>
    <p:sldId id="345" r:id="rId52"/>
    <p:sldId id="280" r:id="rId53"/>
    <p:sldId id="281" r:id="rId54"/>
    <p:sldId id="346" r:id="rId55"/>
    <p:sldId id="350" r:id="rId56"/>
    <p:sldId id="291" r:id="rId57"/>
  </p:sldIdLst>
  <p:sldSz cx="9906000" cy="6858000" type="A4"/>
  <p:notesSz cx="6797675" cy="9926638"/>
  <p:defaultTextStyle>
    <a:defPPr>
      <a:defRPr lang="de-DE"/>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26">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9900"/>
    <a:srgbClr val="0099FF"/>
    <a:srgbClr val="FF0000"/>
    <a:srgbClr val="996633"/>
    <a:srgbClr val="FFFF00"/>
    <a:srgbClr val="99FF33"/>
    <a:srgbClr val="00CCFF"/>
    <a:srgbClr val="EC8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54" autoAdjust="0"/>
    <p:restoredTop sz="94660"/>
  </p:normalViewPr>
  <p:slideViewPr>
    <p:cSldViewPr>
      <p:cViewPr varScale="1">
        <p:scale>
          <a:sx n="109" d="100"/>
          <a:sy n="109" d="100"/>
        </p:scale>
        <p:origin x="1404" y="108"/>
      </p:cViewPr>
      <p:guideLst>
        <p:guide orient="horz" pos="2160"/>
        <p:guide pos="3120"/>
      </p:guideLst>
    </p:cSldViewPr>
  </p:slideViewPr>
  <p:notesTextViewPr>
    <p:cViewPr>
      <p:scale>
        <a:sx n="100" d="100"/>
        <a:sy n="100" d="100"/>
      </p:scale>
      <p:origin x="0" y="0"/>
    </p:cViewPr>
  </p:notesTextViewPr>
  <p:sorterViewPr>
    <p:cViewPr>
      <p:scale>
        <a:sx n="75" d="100"/>
        <a:sy n="75" d="100"/>
      </p:scale>
      <p:origin x="0" y="6162"/>
    </p:cViewPr>
  </p:sorterViewPr>
  <p:notesViewPr>
    <p:cSldViewPr>
      <p:cViewPr varScale="1">
        <p:scale>
          <a:sx n="76" d="100"/>
          <a:sy n="76" d="100"/>
        </p:scale>
        <p:origin x="-3414" y="-108"/>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2"/>
          </p:nvPr>
        </p:nvSpPr>
        <p:spPr bwMode="auto">
          <a:xfrm>
            <a:off x="1787525" y="9390063"/>
            <a:ext cx="2955925" cy="536575"/>
          </a:xfrm>
          <a:prstGeom prst="rect">
            <a:avLst/>
          </a:prstGeom>
          <a:noFill/>
          <a:ln w="9525">
            <a:noFill/>
            <a:miter lim="800000"/>
            <a:headEnd/>
            <a:tailEnd/>
          </a:ln>
          <a:effectLst/>
        </p:spPr>
        <p:txBody>
          <a:bodyPr vert="horz" wrap="none" lIns="93640" tIns="46821" rIns="93640" bIns="46821" numCol="1" anchor="b" anchorCtr="0" compatLnSpc="1">
            <a:prstTxWarp prst="textNoShape">
              <a:avLst/>
            </a:prstTxWarp>
          </a:bodyPr>
          <a:lstStyle>
            <a:lvl1pPr algn="ctr" defTabSz="930275">
              <a:spcBef>
                <a:spcPct val="20000"/>
              </a:spcBef>
              <a:defRPr sz="1200">
                <a:latin typeface="Arial" charset="0"/>
              </a:defRPr>
            </a:lvl1pPr>
          </a:lstStyle>
          <a:p>
            <a:pPr>
              <a:defRPr/>
            </a:pPr>
            <a:r>
              <a:rPr lang="de-DE"/>
              <a:t>© Anselm Dohle-Beltinger 2008</a:t>
            </a:r>
          </a:p>
        </p:txBody>
      </p:sp>
      <p:sp>
        <p:nvSpPr>
          <p:cNvPr id="3075" name="Rectangle 3"/>
          <p:cNvSpPr>
            <a:spLocks noGrp="1" noChangeArrowheads="1"/>
          </p:cNvSpPr>
          <p:nvPr>
            <p:ph type="sldNum" sz="quarter" idx="3"/>
          </p:nvPr>
        </p:nvSpPr>
        <p:spPr bwMode="auto">
          <a:xfrm>
            <a:off x="5599113" y="9424988"/>
            <a:ext cx="1166812" cy="536575"/>
          </a:xfrm>
          <a:prstGeom prst="rect">
            <a:avLst/>
          </a:prstGeom>
          <a:noFill/>
          <a:ln w="9525">
            <a:noFill/>
            <a:miter lim="800000"/>
            <a:headEnd/>
            <a:tailEnd/>
          </a:ln>
          <a:effectLst/>
        </p:spPr>
        <p:txBody>
          <a:bodyPr vert="horz" wrap="none" lIns="93640" tIns="46821" rIns="93640" bIns="46821" numCol="1" anchor="b" anchorCtr="0" compatLnSpc="1">
            <a:prstTxWarp prst="textNoShape">
              <a:avLst/>
            </a:prstTxWarp>
          </a:bodyPr>
          <a:lstStyle>
            <a:lvl1pPr algn="r" defTabSz="930275">
              <a:spcBef>
                <a:spcPct val="20000"/>
              </a:spcBef>
              <a:defRPr sz="1200" smtClean="0"/>
            </a:lvl1pPr>
          </a:lstStyle>
          <a:p>
            <a:pPr>
              <a:defRPr/>
            </a:pPr>
            <a:fld id="{1D73D4AB-1EFC-447C-B5EB-AB4C8130CEE5}" type="slidenum">
              <a:rPr lang="de-DE" altLang="de-DE"/>
              <a:pPr>
                <a:defRPr/>
              </a:pPr>
              <a:t>‹Nr.›</a:t>
            </a:fld>
            <a:endParaRPr lang="de-DE" altLang="de-DE"/>
          </a:p>
        </p:txBody>
      </p:sp>
      <p:sp>
        <p:nvSpPr>
          <p:cNvPr id="4" name="Kopfzeilenplatzhalter 3"/>
          <p:cNvSpPr>
            <a:spLocks noGrp="1"/>
          </p:cNvSpPr>
          <p:nvPr>
            <p:ph type="hdr" sz="quarter"/>
          </p:nvPr>
        </p:nvSpPr>
        <p:spPr>
          <a:xfrm>
            <a:off x="3851275" y="0"/>
            <a:ext cx="2946400" cy="496888"/>
          </a:xfrm>
          <a:prstGeom prst="rect">
            <a:avLst/>
          </a:prstGeom>
        </p:spPr>
        <p:txBody>
          <a:bodyPr vert="horz" lIns="91440" tIns="45720" rIns="91440" bIns="45720" rtlCol="0"/>
          <a:lstStyle>
            <a:lvl1pPr algn="r">
              <a:spcBef>
                <a:spcPct val="20000"/>
              </a:spcBef>
              <a:defRPr sz="1200">
                <a:latin typeface="Arial" charset="0"/>
              </a:defRPr>
            </a:lvl1pPr>
          </a:lstStyle>
          <a:p>
            <a:pPr>
              <a:defRPr/>
            </a:pPr>
            <a:r>
              <a:rPr lang="de-DE"/>
              <a:t>5 - Leistungsbereich: Beschaffung und Produktion</a:t>
            </a:r>
            <a:endParaRPr lang="de-DE" dirty="0"/>
          </a:p>
        </p:txBody>
      </p:sp>
    </p:spTree>
    <p:extLst>
      <p:ext uri="{BB962C8B-B14F-4D97-AF65-F5344CB8AC3E}">
        <p14:creationId xmlns:p14="http://schemas.microsoft.com/office/powerpoint/2010/main" val="239802824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4"/>
          <p:cNvSpPr>
            <a:spLocks noGrp="1" noRot="1" noChangeAspect="1" noChangeArrowheads="1" noTextEdit="1"/>
          </p:cNvSpPr>
          <p:nvPr>
            <p:ph type="sldImg" idx="2"/>
          </p:nvPr>
        </p:nvSpPr>
        <p:spPr bwMode="auto">
          <a:xfrm>
            <a:off x="712788" y="496888"/>
            <a:ext cx="5356225" cy="3708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06463" y="4716463"/>
            <a:ext cx="4984750" cy="4467225"/>
          </a:xfrm>
          <a:prstGeom prst="rect">
            <a:avLst/>
          </a:prstGeom>
          <a:noFill/>
          <a:ln w="9525">
            <a:noFill/>
            <a:miter lim="800000"/>
            <a:headEnd/>
            <a:tailEnd/>
          </a:ln>
          <a:effectLst/>
        </p:spPr>
        <p:txBody>
          <a:bodyPr vert="horz" wrap="square" lIns="93640" tIns="46821" rIns="93640" bIns="46821"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2055" name="Rectangle 7"/>
          <p:cNvSpPr>
            <a:spLocks noGrp="1" noChangeArrowheads="1"/>
          </p:cNvSpPr>
          <p:nvPr>
            <p:ph type="sldNum" sz="quarter" idx="5"/>
          </p:nvPr>
        </p:nvSpPr>
        <p:spPr bwMode="auto">
          <a:xfrm>
            <a:off x="3852863" y="9429750"/>
            <a:ext cx="2944812" cy="496888"/>
          </a:xfrm>
          <a:prstGeom prst="rect">
            <a:avLst/>
          </a:prstGeom>
          <a:noFill/>
          <a:ln w="9525">
            <a:noFill/>
            <a:miter lim="800000"/>
            <a:headEnd/>
            <a:tailEnd/>
          </a:ln>
          <a:effectLst/>
        </p:spPr>
        <p:txBody>
          <a:bodyPr vert="horz" wrap="square" lIns="19374" tIns="0" rIns="19374" bIns="0" numCol="1" anchor="b" anchorCtr="0" compatLnSpc="1">
            <a:prstTxWarp prst="textNoShape">
              <a:avLst/>
            </a:prstTxWarp>
          </a:bodyPr>
          <a:lstStyle>
            <a:lvl1pPr algn="r" defTabSz="930275">
              <a:spcBef>
                <a:spcPct val="0"/>
              </a:spcBef>
              <a:defRPr sz="1000" i="1" smtClean="0"/>
            </a:lvl1pPr>
          </a:lstStyle>
          <a:p>
            <a:pPr>
              <a:defRPr/>
            </a:pPr>
            <a:fld id="{5252A2E0-65D0-46A6-AC9D-D5CCB82E2711}" type="slidenum">
              <a:rPr lang="de-DE" altLang="de-DE"/>
              <a:pPr>
                <a:defRPr/>
              </a:pPr>
              <a:t>‹Nr.›</a:t>
            </a:fld>
            <a:endParaRPr lang="de-DE" altLang="de-DE"/>
          </a:p>
        </p:txBody>
      </p:sp>
    </p:spTree>
    <p:extLst>
      <p:ext uri="{BB962C8B-B14F-4D97-AF65-F5344CB8AC3E}">
        <p14:creationId xmlns:p14="http://schemas.microsoft.com/office/powerpoint/2010/main" val="3352737726"/>
      </p:ext>
    </p:extLst>
  </p:cSld>
  <p:clrMap bg1="lt1" tx1="dk1" bg2="lt2" tx2="dk2" accent1="accent1" accent2="accent2" accent3="accent3" accent4="accent4" accent5="accent5" accent6="accent6" hlink="hlink" folHlink="folHlink"/>
  <p:hf dt="0"/>
  <p:notesStyle>
    <a:lvl1pPr algn="just" rtl="0" eaLnBrk="0" fontAlgn="base" hangingPunct="0">
      <a:spcBef>
        <a:spcPct val="30000"/>
      </a:spcBef>
      <a:spcAft>
        <a:spcPct val="0"/>
      </a:spcAft>
      <a:defRPr sz="1200" kern="1200">
        <a:solidFill>
          <a:schemeClr val="tx1"/>
        </a:solidFill>
        <a:latin typeface="Arial" charset="0"/>
        <a:ea typeface="+mn-ea"/>
        <a:cs typeface="+mn-cs"/>
      </a:defRPr>
    </a:lvl1pPr>
    <a:lvl2pPr marL="457200" algn="just" rtl="0" eaLnBrk="0" fontAlgn="base" hangingPunct="0">
      <a:spcBef>
        <a:spcPct val="30000"/>
      </a:spcBef>
      <a:spcAft>
        <a:spcPct val="0"/>
      </a:spcAft>
      <a:defRPr sz="1200" kern="1200">
        <a:solidFill>
          <a:schemeClr val="tx1"/>
        </a:solidFill>
        <a:latin typeface="Arial" charset="0"/>
        <a:ea typeface="+mn-ea"/>
        <a:cs typeface="+mn-cs"/>
      </a:defRPr>
    </a:lvl2pPr>
    <a:lvl3pPr marL="914400" algn="just" rtl="0" eaLnBrk="0" fontAlgn="base" hangingPunct="0">
      <a:spcBef>
        <a:spcPct val="30000"/>
      </a:spcBef>
      <a:spcAft>
        <a:spcPct val="0"/>
      </a:spcAft>
      <a:defRPr sz="1200" kern="1200">
        <a:solidFill>
          <a:schemeClr val="tx1"/>
        </a:solidFill>
        <a:latin typeface="Arial" charset="0"/>
        <a:ea typeface="+mn-ea"/>
        <a:cs typeface="+mn-cs"/>
      </a:defRPr>
    </a:lvl3pPr>
    <a:lvl4pPr marL="1371600" algn="just" rtl="0" eaLnBrk="0" fontAlgn="base" hangingPunct="0">
      <a:spcBef>
        <a:spcPct val="30000"/>
      </a:spcBef>
      <a:spcAft>
        <a:spcPct val="0"/>
      </a:spcAft>
      <a:defRPr sz="1200" kern="1200">
        <a:solidFill>
          <a:schemeClr val="tx1"/>
        </a:solidFill>
        <a:latin typeface="Arial" charset="0"/>
        <a:ea typeface="+mn-ea"/>
        <a:cs typeface="+mn-cs"/>
      </a:defRPr>
    </a:lvl4pPr>
    <a:lvl5pPr marL="1828800" algn="just"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0275">
              <a:spcBef>
                <a:spcPct val="20000"/>
              </a:spcBef>
              <a:defRPr sz="2400">
                <a:solidFill>
                  <a:schemeClr val="tx1"/>
                </a:solidFill>
                <a:latin typeface="Arial" panose="020B0604020202020204" pitchFamily="34" charset="0"/>
              </a:defRPr>
            </a:lvl1pPr>
            <a:lvl2pPr marL="742950" indent="-285750" algn="ctr" defTabSz="930275">
              <a:spcBef>
                <a:spcPct val="20000"/>
              </a:spcBef>
              <a:defRPr sz="2400">
                <a:solidFill>
                  <a:schemeClr val="tx1"/>
                </a:solidFill>
                <a:latin typeface="Arial" panose="020B0604020202020204" pitchFamily="34" charset="0"/>
              </a:defRPr>
            </a:lvl2pPr>
            <a:lvl3pPr marL="1143000" indent="-228600" algn="ctr" defTabSz="930275">
              <a:spcBef>
                <a:spcPct val="20000"/>
              </a:spcBef>
              <a:defRPr sz="2400">
                <a:solidFill>
                  <a:schemeClr val="tx1"/>
                </a:solidFill>
                <a:latin typeface="Arial" panose="020B0604020202020204" pitchFamily="34" charset="0"/>
              </a:defRPr>
            </a:lvl3pPr>
            <a:lvl4pPr marL="1600200" indent="-228600" algn="ctr" defTabSz="930275">
              <a:spcBef>
                <a:spcPct val="20000"/>
              </a:spcBef>
              <a:defRPr sz="2400">
                <a:solidFill>
                  <a:schemeClr val="tx1"/>
                </a:solidFill>
                <a:latin typeface="Arial" panose="020B0604020202020204" pitchFamily="34" charset="0"/>
              </a:defRPr>
            </a:lvl4pPr>
            <a:lvl5pPr marL="2057400" indent="-228600" algn="ctr" defTabSz="930275">
              <a:spcBef>
                <a:spcPct val="20000"/>
              </a:spcBef>
              <a:defRPr sz="2400">
                <a:solidFill>
                  <a:schemeClr val="tx1"/>
                </a:solidFill>
                <a:latin typeface="Arial" panose="020B0604020202020204" pitchFamily="34" charset="0"/>
              </a:defRPr>
            </a:lvl5pPr>
            <a:lvl6pPr marL="2514600" indent="-228600" algn="ctr" defTabSz="930275"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defTabSz="930275"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defTabSz="930275"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defTabSz="930275"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fld id="{6D410152-F88F-4D66-BCBE-8E900A60AEBD}" type="slidenum">
              <a:rPr lang="de-DE" altLang="de-DE" sz="1000"/>
              <a:pPr algn="r">
                <a:spcBef>
                  <a:spcPct val="0"/>
                </a:spcBef>
              </a:pPr>
              <a:t>1</a:t>
            </a:fld>
            <a:endParaRPr lang="de-DE" altLang="de-DE" sz="10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6850" indent="-196850">
              <a:tabLst>
                <a:tab pos="196850" algn="l"/>
              </a:tabLst>
            </a:pPr>
            <a:endParaRPr lang="de-DE" altLang="de-DE" smtClean="0">
              <a:latin typeface="Arial" panose="020B0604020202020204" pitchFamily="34" charset="0"/>
            </a:endParaRPr>
          </a:p>
        </p:txBody>
      </p:sp>
    </p:spTree>
    <p:extLst>
      <p:ext uri="{BB962C8B-B14F-4D97-AF65-F5344CB8AC3E}">
        <p14:creationId xmlns:p14="http://schemas.microsoft.com/office/powerpoint/2010/main" val="3013615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0275">
              <a:spcBef>
                <a:spcPct val="20000"/>
              </a:spcBef>
              <a:defRPr sz="2400">
                <a:solidFill>
                  <a:schemeClr val="tx1"/>
                </a:solidFill>
                <a:latin typeface="Arial" panose="020B0604020202020204" pitchFamily="34" charset="0"/>
              </a:defRPr>
            </a:lvl1pPr>
            <a:lvl2pPr marL="742950" indent="-285750" algn="ctr" defTabSz="930275">
              <a:spcBef>
                <a:spcPct val="20000"/>
              </a:spcBef>
              <a:defRPr sz="2400">
                <a:solidFill>
                  <a:schemeClr val="tx1"/>
                </a:solidFill>
                <a:latin typeface="Arial" panose="020B0604020202020204" pitchFamily="34" charset="0"/>
              </a:defRPr>
            </a:lvl2pPr>
            <a:lvl3pPr marL="1143000" indent="-228600" algn="ctr" defTabSz="930275">
              <a:spcBef>
                <a:spcPct val="20000"/>
              </a:spcBef>
              <a:defRPr sz="2400">
                <a:solidFill>
                  <a:schemeClr val="tx1"/>
                </a:solidFill>
                <a:latin typeface="Arial" panose="020B0604020202020204" pitchFamily="34" charset="0"/>
              </a:defRPr>
            </a:lvl3pPr>
            <a:lvl4pPr marL="1600200" indent="-228600" algn="ctr" defTabSz="930275">
              <a:spcBef>
                <a:spcPct val="20000"/>
              </a:spcBef>
              <a:defRPr sz="2400">
                <a:solidFill>
                  <a:schemeClr val="tx1"/>
                </a:solidFill>
                <a:latin typeface="Arial" panose="020B0604020202020204" pitchFamily="34" charset="0"/>
              </a:defRPr>
            </a:lvl4pPr>
            <a:lvl5pPr marL="2057400" indent="-228600" algn="ctr" defTabSz="930275">
              <a:spcBef>
                <a:spcPct val="20000"/>
              </a:spcBef>
              <a:defRPr sz="2400">
                <a:solidFill>
                  <a:schemeClr val="tx1"/>
                </a:solidFill>
                <a:latin typeface="Arial" panose="020B0604020202020204" pitchFamily="34" charset="0"/>
              </a:defRPr>
            </a:lvl5pPr>
            <a:lvl6pPr marL="2514600" indent="-228600" algn="ctr" defTabSz="930275"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defTabSz="930275"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defTabSz="930275"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defTabSz="930275"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fld id="{8AA734A4-1B0B-4A73-A4BB-5F0691AD93F1}" type="slidenum">
              <a:rPr lang="de-DE" altLang="de-DE" sz="1000"/>
              <a:pPr algn="r">
                <a:spcBef>
                  <a:spcPct val="0"/>
                </a:spcBef>
              </a:pPr>
              <a:t>12</a:t>
            </a:fld>
            <a:endParaRPr lang="de-DE" altLang="de-DE" sz="10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Arial" panose="020B0604020202020204" pitchFamily="34" charset="0"/>
            </a:endParaRPr>
          </a:p>
        </p:txBody>
      </p:sp>
    </p:spTree>
    <p:extLst>
      <p:ext uri="{BB962C8B-B14F-4D97-AF65-F5344CB8AC3E}">
        <p14:creationId xmlns:p14="http://schemas.microsoft.com/office/powerpoint/2010/main" val="1573473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0275">
              <a:spcBef>
                <a:spcPct val="20000"/>
              </a:spcBef>
              <a:defRPr sz="2400">
                <a:solidFill>
                  <a:schemeClr val="tx1"/>
                </a:solidFill>
                <a:latin typeface="Arial" panose="020B0604020202020204" pitchFamily="34" charset="0"/>
              </a:defRPr>
            </a:lvl1pPr>
            <a:lvl2pPr marL="742950" indent="-285750" algn="ctr" defTabSz="930275">
              <a:spcBef>
                <a:spcPct val="20000"/>
              </a:spcBef>
              <a:defRPr sz="2400">
                <a:solidFill>
                  <a:schemeClr val="tx1"/>
                </a:solidFill>
                <a:latin typeface="Arial" panose="020B0604020202020204" pitchFamily="34" charset="0"/>
              </a:defRPr>
            </a:lvl2pPr>
            <a:lvl3pPr marL="1143000" indent="-228600" algn="ctr" defTabSz="930275">
              <a:spcBef>
                <a:spcPct val="20000"/>
              </a:spcBef>
              <a:defRPr sz="2400">
                <a:solidFill>
                  <a:schemeClr val="tx1"/>
                </a:solidFill>
                <a:latin typeface="Arial" panose="020B0604020202020204" pitchFamily="34" charset="0"/>
              </a:defRPr>
            </a:lvl3pPr>
            <a:lvl4pPr marL="1600200" indent="-228600" algn="ctr" defTabSz="930275">
              <a:spcBef>
                <a:spcPct val="20000"/>
              </a:spcBef>
              <a:defRPr sz="2400">
                <a:solidFill>
                  <a:schemeClr val="tx1"/>
                </a:solidFill>
                <a:latin typeface="Arial" panose="020B0604020202020204" pitchFamily="34" charset="0"/>
              </a:defRPr>
            </a:lvl4pPr>
            <a:lvl5pPr marL="2057400" indent="-228600" algn="ctr" defTabSz="930275">
              <a:spcBef>
                <a:spcPct val="20000"/>
              </a:spcBef>
              <a:defRPr sz="2400">
                <a:solidFill>
                  <a:schemeClr val="tx1"/>
                </a:solidFill>
                <a:latin typeface="Arial" panose="020B0604020202020204" pitchFamily="34" charset="0"/>
              </a:defRPr>
            </a:lvl5pPr>
            <a:lvl6pPr marL="2514600" indent="-228600" algn="ctr" defTabSz="930275"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defTabSz="930275"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defTabSz="930275"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defTabSz="930275"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fld id="{71E3C1C3-640A-42D5-ABA9-941282D8D16D}" type="slidenum">
              <a:rPr lang="de-DE" altLang="de-DE" sz="1000"/>
              <a:pPr algn="r">
                <a:spcBef>
                  <a:spcPct val="0"/>
                </a:spcBef>
              </a:pPr>
              <a:t>14</a:t>
            </a:fld>
            <a:endParaRPr lang="de-DE" altLang="de-DE" sz="10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latin typeface="Arial" panose="020B0604020202020204" pitchFamily="34" charset="0"/>
              </a:rPr>
              <a:t>2 abdg,3b</a:t>
            </a:r>
          </a:p>
        </p:txBody>
      </p:sp>
    </p:spTree>
    <p:extLst>
      <p:ext uri="{BB962C8B-B14F-4D97-AF65-F5344CB8AC3E}">
        <p14:creationId xmlns:p14="http://schemas.microsoft.com/office/powerpoint/2010/main" val="3445227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0275">
              <a:spcBef>
                <a:spcPct val="20000"/>
              </a:spcBef>
              <a:defRPr sz="2400">
                <a:solidFill>
                  <a:schemeClr val="tx1"/>
                </a:solidFill>
                <a:latin typeface="Arial" panose="020B0604020202020204" pitchFamily="34" charset="0"/>
              </a:defRPr>
            </a:lvl1pPr>
            <a:lvl2pPr marL="742950" indent="-285750" algn="ctr" defTabSz="930275">
              <a:spcBef>
                <a:spcPct val="20000"/>
              </a:spcBef>
              <a:defRPr sz="2400">
                <a:solidFill>
                  <a:schemeClr val="tx1"/>
                </a:solidFill>
                <a:latin typeface="Arial" panose="020B0604020202020204" pitchFamily="34" charset="0"/>
              </a:defRPr>
            </a:lvl2pPr>
            <a:lvl3pPr marL="1143000" indent="-228600" algn="ctr" defTabSz="930275">
              <a:spcBef>
                <a:spcPct val="20000"/>
              </a:spcBef>
              <a:defRPr sz="2400">
                <a:solidFill>
                  <a:schemeClr val="tx1"/>
                </a:solidFill>
                <a:latin typeface="Arial" panose="020B0604020202020204" pitchFamily="34" charset="0"/>
              </a:defRPr>
            </a:lvl3pPr>
            <a:lvl4pPr marL="1600200" indent="-228600" algn="ctr" defTabSz="930275">
              <a:spcBef>
                <a:spcPct val="20000"/>
              </a:spcBef>
              <a:defRPr sz="2400">
                <a:solidFill>
                  <a:schemeClr val="tx1"/>
                </a:solidFill>
                <a:latin typeface="Arial" panose="020B0604020202020204" pitchFamily="34" charset="0"/>
              </a:defRPr>
            </a:lvl4pPr>
            <a:lvl5pPr marL="2057400" indent="-228600" algn="ctr" defTabSz="930275">
              <a:spcBef>
                <a:spcPct val="20000"/>
              </a:spcBef>
              <a:defRPr sz="2400">
                <a:solidFill>
                  <a:schemeClr val="tx1"/>
                </a:solidFill>
                <a:latin typeface="Arial" panose="020B0604020202020204" pitchFamily="34" charset="0"/>
              </a:defRPr>
            </a:lvl5pPr>
            <a:lvl6pPr marL="2514600" indent="-228600" algn="ctr" defTabSz="930275"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defTabSz="930275"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defTabSz="930275"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defTabSz="930275"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fld id="{03579989-FBB3-4723-9CD5-FB69BEFE55A4}" type="slidenum">
              <a:rPr lang="de-DE" altLang="de-DE" sz="1000"/>
              <a:pPr algn="r">
                <a:spcBef>
                  <a:spcPct val="0"/>
                </a:spcBef>
              </a:pPr>
              <a:t>15</a:t>
            </a:fld>
            <a:endParaRPr lang="de-DE" altLang="de-DE" sz="1000"/>
          </a:p>
        </p:txBody>
      </p:sp>
      <p:sp>
        <p:nvSpPr>
          <p:cNvPr id="29699" name="Rectangle 1026"/>
          <p:cNvSpPr>
            <a:spLocks noGrp="1" noRot="1" noChangeAspect="1" noChangeArrowheads="1" noTextEdit="1"/>
          </p:cNvSpPr>
          <p:nvPr>
            <p:ph type="sldImg"/>
          </p:nvPr>
        </p:nvSpPr>
        <p:spPr>
          <a:ln/>
        </p:spPr>
      </p:sp>
      <p:sp>
        <p:nvSpPr>
          <p:cNvPr id="29700" name="Rectangle 1027"/>
          <p:cNvSpPr>
            <a:spLocks noGrp="1" noChangeArrowheads="1"/>
          </p:cNvSpPr>
          <p:nvPr>
            <p:ph type="body" idx="1"/>
          </p:nvPr>
        </p:nvSpPr>
        <p:spPr>
          <a:xfrm>
            <a:off x="906463" y="4716463"/>
            <a:ext cx="4983162"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76" tIns="46488" rIns="92976" bIns="46488"/>
          <a:lstStyle/>
          <a:p>
            <a:endParaRPr lang="de-DE" altLang="de-DE" smtClean="0">
              <a:latin typeface="Arial" panose="020B0604020202020204" pitchFamily="34" charset="0"/>
            </a:endParaRPr>
          </a:p>
        </p:txBody>
      </p:sp>
    </p:spTree>
    <p:extLst>
      <p:ext uri="{BB962C8B-B14F-4D97-AF65-F5344CB8AC3E}">
        <p14:creationId xmlns:p14="http://schemas.microsoft.com/office/powerpoint/2010/main" val="3660741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0275">
              <a:spcBef>
                <a:spcPct val="20000"/>
              </a:spcBef>
              <a:defRPr sz="2400">
                <a:solidFill>
                  <a:schemeClr val="tx1"/>
                </a:solidFill>
                <a:latin typeface="Arial" panose="020B0604020202020204" pitchFamily="34" charset="0"/>
              </a:defRPr>
            </a:lvl1pPr>
            <a:lvl2pPr marL="742950" indent="-285750" algn="ctr" defTabSz="930275">
              <a:spcBef>
                <a:spcPct val="20000"/>
              </a:spcBef>
              <a:defRPr sz="2400">
                <a:solidFill>
                  <a:schemeClr val="tx1"/>
                </a:solidFill>
                <a:latin typeface="Arial" panose="020B0604020202020204" pitchFamily="34" charset="0"/>
              </a:defRPr>
            </a:lvl2pPr>
            <a:lvl3pPr marL="1143000" indent="-228600" algn="ctr" defTabSz="930275">
              <a:spcBef>
                <a:spcPct val="20000"/>
              </a:spcBef>
              <a:defRPr sz="2400">
                <a:solidFill>
                  <a:schemeClr val="tx1"/>
                </a:solidFill>
                <a:latin typeface="Arial" panose="020B0604020202020204" pitchFamily="34" charset="0"/>
              </a:defRPr>
            </a:lvl3pPr>
            <a:lvl4pPr marL="1600200" indent="-228600" algn="ctr" defTabSz="930275">
              <a:spcBef>
                <a:spcPct val="20000"/>
              </a:spcBef>
              <a:defRPr sz="2400">
                <a:solidFill>
                  <a:schemeClr val="tx1"/>
                </a:solidFill>
                <a:latin typeface="Arial" panose="020B0604020202020204" pitchFamily="34" charset="0"/>
              </a:defRPr>
            </a:lvl4pPr>
            <a:lvl5pPr marL="2057400" indent="-228600" algn="ctr" defTabSz="930275">
              <a:spcBef>
                <a:spcPct val="20000"/>
              </a:spcBef>
              <a:defRPr sz="2400">
                <a:solidFill>
                  <a:schemeClr val="tx1"/>
                </a:solidFill>
                <a:latin typeface="Arial" panose="020B0604020202020204" pitchFamily="34" charset="0"/>
              </a:defRPr>
            </a:lvl5pPr>
            <a:lvl6pPr marL="2514600" indent="-228600" algn="ctr" defTabSz="930275"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defTabSz="930275"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defTabSz="930275"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defTabSz="930275"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fld id="{22A404E1-6F6B-4916-AFB4-FEA5BF77B2DE}" type="slidenum">
              <a:rPr lang="de-DE" altLang="de-DE" sz="1000"/>
              <a:pPr algn="r">
                <a:spcBef>
                  <a:spcPct val="0"/>
                </a:spcBef>
              </a:pPr>
              <a:t>19</a:t>
            </a:fld>
            <a:endParaRPr lang="de-DE" altLang="de-DE" sz="10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latin typeface="Arial" panose="020B0604020202020204" pitchFamily="34" charset="0"/>
              </a:rPr>
              <a:t>Betriebsmittel</a:t>
            </a:r>
          </a:p>
        </p:txBody>
      </p:sp>
    </p:spTree>
    <p:extLst>
      <p:ext uri="{BB962C8B-B14F-4D97-AF65-F5344CB8AC3E}">
        <p14:creationId xmlns:p14="http://schemas.microsoft.com/office/powerpoint/2010/main" val="2863908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0275">
              <a:spcBef>
                <a:spcPct val="20000"/>
              </a:spcBef>
              <a:defRPr sz="2400">
                <a:solidFill>
                  <a:schemeClr val="tx1"/>
                </a:solidFill>
                <a:latin typeface="Arial" panose="020B0604020202020204" pitchFamily="34" charset="0"/>
              </a:defRPr>
            </a:lvl1pPr>
            <a:lvl2pPr marL="742950" indent="-285750" algn="ctr" defTabSz="930275">
              <a:spcBef>
                <a:spcPct val="20000"/>
              </a:spcBef>
              <a:defRPr sz="2400">
                <a:solidFill>
                  <a:schemeClr val="tx1"/>
                </a:solidFill>
                <a:latin typeface="Arial" panose="020B0604020202020204" pitchFamily="34" charset="0"/>
              </a:defRPr>
            </a:lvl2pPr>
            <a:lvl3pPr marL="1143000" indent="-228600" algn="ctr" defTabSz="930275">
              <a:spcBef>
                <a:spcPct val="20000"/>
              </a:spcBef>
              <a:defRPr sz="2400">
                <a:solidFill>
                  <a:schemeClr val="tx1"/>
                </a:solidFill>
                <a:latin typeface="Arial" panose="020B0604020202020204" pitchFamily="34" charset="0"/>
              </a:defRPr>
            </a:lvl3pPr>
            <a:lvl4pPr marL="1600200" indent="-228600" algn="ctr" defTabSz="930275">
              <a:spcBef>
                <a:spcPct val="20000"/>
              </a:spcBef>
              <a:defRPr sz="2400">
                <a:solidFill>
                  <a:schemeClr val="tx1"/>
                </a:solidFill>
                <a:latin typeface="Arial" panose="020B0604020202020204" pitchFamily="34" charset="0"/>
              </a:defRPr>
            </a:lvl4pPr>
            <a:lvl5pPr marL="2057400" indent="-228600" algn="ctr" defTabSz="930275">
              <a:spcBef>
                <a:spcPct val="20000"/>
              </a:spcBef>
              <a:defRPr sz="2400">
                <a:solidFill>
                  <a:schemeClr val="tx1"/>
                </a:solidFill>
                <a:latin typeface="Arial" panose="020B0604020202020204" pitchFamily="34" charset="0"/>
              </a:defRPr>
            </a:lvl5pPr>
            <a:lvl6pPr marL="2514600" indent="-228600" algn="ctr" defTabSz="930275"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defTabSz="930275"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defTabSz="930275"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defTabSz="930275"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fld id="{51C7F26B-D884-42E2-B6CC-C3418DE6592D}" type="slidenum">
              <a:rPr lang="de-DE" altLang="de-DE" sz="1000"/>
              <a:pPr algn="r">
                <a:spcBef>
                  <a:spcPct val="0"/>
                </a:spcBef>
              </a:pPr>
              <a:t>20</a:t>
            </a:fld>
            <a:endParaRPr lang="de-DE" altLang="de-DE" sz="10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latin typeface="Arial" panose="020B0604020202020204" pitchFamily="34" charset="0"/>
              </a:rPr>
              <a:t>Betriebsmittel</a:t>
            </a:r>
          </a:p>
        </p:txBody>
      </p:sp>
    </p:spTree>
    <p:extLst>
      <p:ext uri="{BB962C8B-B14F-4D97-AF65-F5344CB8AC3E}">
        <p14:creationId xmlns:p14="http://schemas.microsoft.com/office/powerpoint/2010/main" val="2838491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0275">
              <a:spcBef>
                <a:spcPct val="20000"/>
              </a:spcBef>
              <a:defRPr sz="2400">
                <a:solidFill>
                  <a:schemeClr val="tx1"/>
                </a:solidFill>
                <a:latin typeface="Arial" panose="020B0604020202020204" pitchFamily="34" charset="0"/>
              </a:defRPr>
            </a:lvl1pPr>
            <a:lvl2pPr marL="742950" indent="-285750" algn="ctr" defTabSz="930275">
              <a:spcBef>
                <a:spcPct val="20000"/>
              </a:spcBef>
              <a:defRPr sz="2400">
                <a:solidFill>
                  <a:schemeClr val="tx1"/>
                </a:solidFill>
                <a:latin typeface="Arial" panose="020B0604020202020204" pitchFamily="34" charset="0"/>
              </a:defRPr>
            </a:lvl2pPr>
            <a:lvl3pPr marL="1143000" indent="-228600" algn="ctr" defTabSz="930275">
              <a:spcBef>
                <a:spcPct val="20000"/>
              </a:spcBef>
              <a:defRPr sz="2400">
                <a:solidFill>
                  <a:schemeClr val="tx1"/>
                </a:solidFill>
                <a:latin typeface="Arial" panose="020B0604020202020204" pitchFamily="34" charset="0"/>
              </a:defRPr>
            </a:lvl3pPr>
            <a:lvl4pPr marL="1600200" indent="-228600" algn="ctr" defTabSz="930275">
              <a:spcBef>
                <a:spcPct val="20000"/>
              </a:spcBef>
              <a:defRPr sz="2400">
                <a:solidFill>
                  <a:schemeClr val="tx1"/>
                </a:solidFill>
                <a:latin typeface="Arial" panose="020B0604020202020204" pitchFamily="34" charset="0"/>
              </a:defRPr>
            </a:lvl4pPr>
            <a:lvl5pPr marL="2057400" indent="-228600" algn="ctr" defTabSz="930275">
              <a:spcBef>
                <a:spcPct val="20000"/>
              </a:spcBef>
              <a:defRPr sz="2400">
                <a:solidFill>
                  <a:schemeClr val="tx1"/>
                </a:solidFill>
                <a:latin typeface="Arial" panose="020B0604020202020204" pitchFamily="34" charset="0"/>
              </a:defRPr>
            </a:lvl5pPr>
            <a:lvl6pPr marL="2514600" indent="-228600" algn="ctr" defTabSz="930275"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defTabSz="930275"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defTabSz="930275"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defTabSz="930275"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fld id="{70F476E1-7FB2-4864-9E83-BEDC2042E277}" type="slidenum">
              <a:rPr lang="de-DE" altLang="de-DE" sz="1000"/>
              <a:pPr algn="r">
                <a:spcBef>
                  <a:spcPct val="0"/>
                </a:spcBef>
              </a:pPr>
              <a:t>28</a:t>
            </a:fld>
            <a:endParaRPr lang="de-DE" altLang="de-DE" sz="10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906463" y="4716463"/>
            <a:ext cx="4983162"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76" tIns="46488" rIns="92976" bIns="46488"/>
          <a:lstStyle/>
          <a:p>
            <a:endParaRPr lang="de-DE" altLang="de-DE" smtClean="0">
              <a:latin typeface="Arial" panose="020B0604020202020204" pitchFamily="34" charset="0"/>
            </a:endParaRPr>
          </a:p>
        </p:txBody>
      </p:sp>
    </p:spTree>
    <p:extLst>
      <p:ext uri="{BB962C8B-B14F-4D97-AF65-F5344CB8AC3E}">
        <p14:creationId xmlns:p14="http://schemas.microsoft.com/office/powerpoint/2010/main" val="3033520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0275">
              <a:spcBef>
                <a:spcPct val="20000"/>
              </a:spcBef>
              <a:defRPr sz="2400">
                <a:solidFill>
                  <a:schemeClr val="tx1"/>
                </a:solidFill>
                <a:latin typeface="Arial" panose="020B0604020202020204" pitchFamily="34" charset="0"/>
              </a:defRPr>
            </a:lvl1pPr>
            <a:lvl2pPr marL="742950" indent="-285750" algn="ctr" defTabSz="930275">
              <a:spcBef>
                <a:spcPct val="20000"/>
              </a:spcBef>
              <a:defRPr sz="2400">
                <a:solidFill>
                  <a:schemeClr val="tx1"/>
                </a:solidFill>
                <a:latin typeface="Arial" panose="020B0604020202020204" pitchFamily="34" charset="0"/>
              </a:defRPr>
            </a:lvl2pPr>
            <a:lvl3pPr marL="1143000" indent="-228600" algn="ctr" defTabSz="930275">
              <a:spcBef>
                <a:spcPct val="20000"/>
              </a:spcBef>
              <a:defRPr sz="2400">
                <a:solidFill>
                  <a:schemeClr val="tx1"/>
                </a:solidFill>
                <a:latin typeface="Arial" panose="020B0604020202020204" pitchFamily="34" charset="0"/>
              </a:defRPr>
            </a:lvl3pPr>
            <a:lvl4pPr marL="1600200" indent="-228600" algn="ctr" defTabSz="930275">
              <a:spcBef>
                <a:spcPct val="20000"/>
              </a:spcBef>
              <a:defRPr sz="2400">
                <a:solidFill>
                  <a:schemeClr val="tx1"/>
                </a:solidFill>
                <a:latin typeface="Arial" panose="020B0604020202020204" pitchFamily="34" charset="0"/>
              </a:defRPr>
            </a:lvl4pPr>
            <a:lvl5pPr marL="2057400" indent="-228600" algn="ctr" defTabSz="930275">
              <a:spcBef>
                <a:spcPct val="20000"/>
              </a:spcBef>
              <a:defRPr sz="2400">
                <a:solidFill>
                  <a:schemeClr val="tx1"/>
                </a:solidFill>
                <a:latin typeface="Arial" panose="020B0604020202020204" pitchFamily="34" charset="0"/>
              </a:defRPr>
            </a:lvl5pPr>
            <a:lvl6pPr marL="2514600" indent="-228600" algn="ctr" defTabSz="930275"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defTabSz="930275"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defTabSz="930275"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defTabSz="930275"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fld id="{9A2F64C0-4CF6-40D5-B352-499948C5DF69}" type="slidenum">
              <a:rPr lang="de-DE" altLang="de-DE" sz="1000"/>
              <a:pPr algn="r">
                <a:spcBef>
                  <a:spcPct val="0"/>
                </a:spcBef>
              </a:pPr>
              <a:t>29</a:t>
            </a:fld>
            <a:endParaRPr lang="de-DE" altLang="de-DE" sz="1000"/>
          </a:p>
        </p:txBody>
      </p:sp>
      <p:sp>
        <p:nvSpPr>
          <p:cNvPr id="48131" name="Rectangle 2"/>
          <p:cNvSpPr>
            <a:spLocks noGrp="1" noRot="1" noChangeAspect="1" noChangeArrowheads="1" noTextEdit="1"/>
          </p:cNvSpPr>
          <p:nvPr>
            <p:ph type="sldImg"/>
          </p:nvPr>
        </p:nvSpPr>
        <p:spPr>
          <a:xfrm>
            <a:off x="714375" y="496888"/>
            <a:ext cx="5356225" cy="3708400"/>
          </a:xfrm>
          <a:ln/>
        </p:spPr>
      </p:sp>
      <p:sp>
        <p:nvSpPr>
          <p:cNvPr id="48132" name="Rectangle 3"/>
          <p:cNvSpPr>
            <a:spLocks noGrp="1" noChangeArrowheads="1"/>
          </p:cNvSpPr>
          <p:nvPr>
            <p:ph type="body" idx="1"/>
          </p:nvPr>
        </p:nvSpPr>
        <p:spPr>
          <a:xfrm>
            <a:off x="906463" y="4716463"/>
            <a:ext cx="4983162"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76" tIns="46488" rIns="92976" bIns="46488"/>
          <a:lstStyle/>
          <a:p>
            <a:endParaRPr lang="de-DE" altLang="de-DE" smtClean="0">
              <a:latin typeface="Arial" panose="020B0604020202020204" pitchFamily="34" charset="0"/>
            </a:endParaRPr>
          </a:p>
        </p:txBody>
      </p:sp>
    </p:spTree>
    <p:extLst>
      <p:ext uri="{BB962C8B-B14F-4D97-AF65-F5344CB8AC3E}">
        <p14:creationId xmlns:p14="http://schemas.microsoft.com/office/powerpoint/2010/main" val="399614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a:ln/>
        </p:spPr>
      </p:sp>
      <p:sp>
        <p:nvSpPr>
          <p:cNvPr id="5837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Arial" panose="020B0604020202020204" pitchFamily="34" charset="0"/>
            </a:endParaRPr>
          </a:p>
        </p:txBody>
      </p:sp>
      <p:sp>
        <p:nvSpPr>
          <p:cNvPr id="5837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0275">
              <a:spcBef>
                <a:spcPct val="20000"/>
              </a:spcBef>
              <a:defRPr sz="2400">
                <a:solidFill>
                  <a:schemeClr val="tx1"/>
                </a:solidFill>
                <a:latin typeface="Arial" panose="020B0604020202020204" pitchFamily="34" charset="0"/>
              </a:defRPr>
            </a:lvl1pPr>
            <a:lvl2pPr marL="742950" indent="-285750" algn="ctr" defTabSz="930275">
              <a:spcBef>
                <a:spcPct val="20000"/>
              </a:spcBef>
              <a:defRPr sz="2400">
                <a:solidFill>
                  <a:schemeClr val="tx1"/>
                </a:solidFill>
                <a:latin typeface="Arial" panose="020B0604020202020204" pitchFamily="34" charset="0"/>
              </a:defRPr>
            </a:lvl2pPr>
            <a:lvl3pPr marL="1143000" indent="-228600" algn="ctr" defTabSz="930275">
              <a:spcBef>
                <a:spcPct val="20000"/>
              </a:spcBef>
              <a:defRPr sz="2400">
                <a:solidFill>
                  <a:schemeClr val="tx1"/>
                </a:solidFill>
                <a:latin typeface="Arial" panose="020B0604020202020204" pitchFamily="34" charset="0"/>
              </a:defRPr>
            </a:lvl3pPr>
            <a:lvl4pPr marL="1600200" indent="-228600" algn="ctr" defTabSz="930275">
              <a:spcBef>
                <a:spcPct val="20000"/>
              </a:spcBef>
              <a:defRPr sz="2400">
                <a:solidFill>
                  <a:schemeClr val="tx1"/>
                </a:solidFill>
                <a:latin typeface="Arial" panose="020B0604020202020204" pitchFamily="34" charset="0"/>
              </a:defRPr>
            </a:lvl4pPr>
            <a:lvl5pPr marL="2057400" indent="-228600" algn="ctr" defTabSz="930275">
              <a:spcBef>
                <a:spcPct val="20000"/>
              </a:spcBef>
              <a:defRPr sz="2400">
                <a:solidFill>
                  <a:schemeClr val="tx1"/>
                </a:solidFill>
                <a:latin typeface="Arial" panose="020B0604020202020204" pitchFamily="34" charset="0"/>
              </a:defRPr>
            </a:lvl5pPr>
            <a:lvl6pPr marL="2514600" indent="-228600" algn="ctr" defTabSz="930275"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defTabSz="930275"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defTabSz="930275"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defTabSz="930275"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fld id="{E097C0D0-7D07-4254-88CC-F7776C84D8BD}" type="slidenum">
              <a:rPr lang="de-DE" altLang="de-DE" sz="1000"/>
              <a:pPr algn="r">
                <a:spcBef>
                  <a:spcPct val="0"/>
                </a:spcBef>
              </a:pPr>
              <a:t>42</a:t>
            </a:fld>
            <a:endParaRPr lang="de-DE" altLang="de-DE" sz="1000"/>
          </a:p>
        </p:txBody>
      </p:sp>
    </p:spTree>
    <p:extLst>
      <p:ext uri="{BB962C8B-B14F-4D97-AF65-F5344CB8AC3E}">
        <p14:creationId xmlns:p14="http://schemas.microsoft.com/office/powerpoint/2010/main" val="2679298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0275">
              <a:spcBef>
                <a:spcPct val="20000"/>
              </a:spcBef>
              <a:defRPr sz="2400">
                <a:solidFill>
                  <a:schemeClr val="tx1"/>
                </a:solidFill>
                <a:latin typeface="Arial" panose="020B0604020202020204" pitchFamily="34" charset="0"/>
              </a:defRPr>
            </a:lvl1pPr>
            <a:lvl2pPr marL="742950" indent="-285750" algn="ctr" defTabSz="930275">
              <a:spcBef>
                <a:spcPct val="20000"/>
              </a:spcBef>
              <a:defRPr sz="2400">
                <a:solidFill>
                  <a:schemeClr val="tx1"/>
                </a:solidFill>
                <a:latin typeface="Arial" panose="020B0604020202020204" pitchFamily="34" charset="0"/>
              </a:defRPr>
            </a:lvl2pPr>
            <a:lvl3pPr marL="1143000" indent="-228600" algn="ctr" defTabSz="930275">
              <a:spcBef>
                <a:spcPct val="20000"/>
              </a:spcBef>
              <a:defRPr sz="2400">
                <a:solidFill>
                  <a:schemeClr val="tx1"/>
                </a:solidFill>
                <a:latin typeface="Arial" panose="020B0604020202020204" pitchFamily="34" charset="0"/>
              </a:defRPr>
            </a:lvl3pPr>
            <a:lvl4pPr marL="1600200" indent="-228600" algn="ctr" defTabSz="930275">
              <a:spcBef>
                <a:spcPct val="20000"/>
              </a:spcBef>
              <a:defRPr sz="2400">
                <a:solidFill>
                  <a:schemeClr val="tx1"/>
                </a:solidFill>
                <a:latin typeface="Arial" panose="020B0604020202020204" pitchFamily="34" charset="0"/>
              </a:defRPr>
            </a:lvl4pPr>
            <a:lvl5pPr marL="2057400" indent="-228600" algn="ctr" defTabSz="930275">
              <a:spcBef>
                <a:spcPct val="20000"/>
              </a:spcBef>
              <a:defRPr sz="2400">
                <a:solidFill>
                  <a:schemeClr val="tx1"/>
                </a:solidFill>
                <a:latin typeface="Arial" panose="020B0604020202020204" pitchFamily="34" charset="0"/>
              </a:defRPr>
            </a:lvl5pPr>
            <a:lvl6pPr marL="2514600" indent="-228600" algn="ctr" defTabSz="930275"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defTabSz="930275"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defTabSz="930275"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defTabSz="930275"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fld id="{E364A822-EA6B-4394-B8CA-D4B610E9CF86}" type="slidenum">
              <a:rPr lang="de-DE" altLang="de-DE" sz="1000"/>
              <a:pPr algn="r">
                <a:spcBef>
                  <a:spcPct val="0"/>
                </a:spcBef>
              </a:pPr>
              <a:t>47</a:t>
            </a:fld>
            <a:endParaRPr lang="de-DE" altLang="de-DE" sz="10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06463" y="4716463"/>
            <a:ext cx="4983162"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76" tIns="46488" rIns="92976" bIns="46488"/>
          <a:lstStyle/>
          <a:p>
            <a:endParaRPr lang="de-DE" altLang="de-DE" smtClean="0">
              <a:latin typeface="Arial" panose="020B0604020202020204" pitchFamily="34" charset="0"/>
            </a:endParaRPr>
          </a:p>
        </p:txBody>
      </p:sp>
    </p:spTree>
    <p:extLst>
      <p:ext uri="{BB962C8B-B14F-4D97-AF65-F5344CB8AC3E}">
        <p14:creationId xmlns:p14="http://schemas.microsoft.com/office/powerpoint/2010/main" val="866275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0275">
              <a:spcBef>
                <a:spcPct val="20000"/>
              </a:spcBef>
              <a:defRPr sz="2400">
                <a:solidFill>
                  <a:schemeClr val="tx1"/>
                </a:solidFill>
                <a:latin typeface="Arial" panose="020B0604020202020204" pitchFamily="34" charset="0"/>
              </a:defRPr>
            </a:lvl1pPr>
            <a:lvl2pPr marL="742950" indent="-285750" algn="ctr" defTabSz="930275">
              <a:spcBef>
                <a:spcPct val="20000"/>
              </a:spcBef>
              <a:defRPr sz="2400">
                <a:solidFill>
                  <a:schemeClr val="tx1"/>
                </a:solidFill>
                <a:latin typeface="Arial" panose="020B0604020202020204" pitchFamily="34" charset="0"/>
              </a:defRPr>
            </a:lvl2pPr>
            <a:lvl3pPr marL="1143000" indent="-228600" algn="ctr" defTabSz="930275">
              <a:spcBef>
                <a:spcPct val="20000"/>
              </a:spcBef>
              <a:defRPr sz="2400">
                <a:solidFill>
                  <a:schemeClr val="tx1"/>
                </a:solidFill>
                <a:latin typeface="Arial" panose="020B0604020202020204" pitchFamily="34" charset="0"/>
              </a:defRPr>
            </a:lvl3pPr>
            <a:lvl4pPr marL="1600200" indent="-228600" algn="ctr" defTabSz="930275">
              <a:spcBef>
                <a:spcPct val="20000"/>
              </a:spcBef>
              <a:defRPr sz="2400">
                <a:solidFill>
                  <a:schemeClr val="tx1"/>
                </a:solidFill>
                <a:latin typeface="Arial" panose="020B0604020202020204" pitchFamily="34" charset="0"/>
              </a:defRPr>
            </a:lvl4pPr>
            <a:lvl5pPr marL="2057400" indent="-228600" algn="ctr" defTabSz="930275">
              <a:spcBef>
                <a:spcPct val="20000"/>
              </a:spcBef>
              <a:defRPr sz="2400">
                <a:solidFill>
                  <a:schemeClr val="tx1"/>
                </a:solidFill>
                <a:latin typeface="Arial" panose="020B0604020202020204" pitchFamily="34" charset="0"/>
              </a:defRPr>
            </a:lvl5pPr>
            <a:lvl6pPr marL="2514600" indent="-228600" algn="ctr" defTabSz="930275"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defTabSz="930275"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defTabSz="930275"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defTabSz="930275"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fld id="{17F31EA7-F945-422B-8470-53BEDD3B7DE1}" type="slidenum">
              <a:rPr lang="de-DE" altLang="de-DE" sz="1000"/>
              <a:pPr algn="r">
                <a:spcBef>
                  <a:spcPct val="0"/>
                </a:spcBef>
              </a:pPr>
              <a:t>49</a:t>
            </a:fld>
            <a:endParaRPr lang="de-DE" altLang="de-DE" sz="10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06463" y="4716463"/>
            <a:ext cx="4983162"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76" tIns="46488" rIns="92976" bIns="46488"/>
          <a:lstStyle/>
          <a:p>
            <a:endParaRPr lang="de-DE" altLang="de-DE" smtClean="0">
              <a:latin typeface="Arial" panose="020B0604020202020204" pitchFamily="34" charset="0"/>
            </a:endParaRPr>
          </a:p>
        </p:txBody>
      </p:sp>
    </p:spTree>
    <p:extLst>
      <p:ext uri="{BB962C8B-B14F-4D97-AF65-F5344CB8AC3E}">
        <p14:creationId xmlns:p14="http://schemas.microsoft.com/office/powerpoint/2010/main" val="3331548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5252A2E0-65D0-46A6-AC9D-D5CCB82E2711}" type="slidenum">
              <a:rPr lang="de-DE" altLang="de-DE" smtClean="0"/>
              <a:pPr>
                <a:defRPr/>
              </a:pPr>
              <a:t>2</a:t>
            </a:fld>
            <a:endParaRPr lang="de-DE" altLang="de-DE"/>
          </a:p>
        </p:txBody>
      </p:sp>
    </p:spTree>
    <p:extLst>
      <p:ext uri="{BB962C8B-B14F-4D97-AF65-F5344CB8AC3E}">
        <p14:creationId xmlns:p14="http://schemas.microsoft.com/office/powerpoint/2010/main" val="2016964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0275">
              <a:spcBef>
                <a:spcPct val="20000"/>
              </a:spcBef>
              <a:defRPr sz="2400">
                <a:solidFill>
                  <a:schemeClr val="tx1"/>
                </a:solidFill>
                <a:latin typeface="Arial" panose="020B0604020202020204" pitchFamily="34" charset="0"/>
              </a:defRPr>
            </a:lvl1pPr>
            <a:lvl2pPr marL="742950" indent="-285750" algn="ctr" defTabSz="930275">
              <a:spcBef>
                <a:spcPct val="20000"/>
              </a:spcBef>
              <a:defRPr sz="2400">
                <a:solidFill>
                  <a:schemeClr val="tx1"/>
                </a:solidFill>
                <a:latin typeface="Arial" panose="020B0604020202020204" pitchFamily="34" charset="0"/>
              </a:defRPr>
            </a:lvl2pPr>
            <a:lvl3pPr marL="1143000" indent="-228600" algn="ctr" defTabSz="930275">
              <a:spcBef>
                <a:spcPct val="20000"/>
              </a:spcBef>
              <a:defRPr sz="2400">
                <a:solidFill>
                  <a:schemeClr val="tx1"/>
                </a:solidFill>
                <a:latin typeface="Arial" panose="020B0604020202020204" pitchFamily="34" charset="0"/>
              </a:defRPr>
            </a:lvl3pPr>
            <a:lvl4pPr marL="1600200" indent="-228600" algn="ctr" defTabSz="930275">
              <a:spcBef>
                <a:spcPct val="20000"/>
              </a:spcBef>
              <a:defRPr sz="2400">
                <a:solidFill>
                  <a:schemeClr val="tx1"/>
                </a:solidFill>
                <a:latin typeface="Arial" panose="020B0604020202020204" pitchFamily="34" charset="0"/>
              </a:defRPr>
            </a:lvl4pPr>
            <a:lvl5pPr marL="2057400" indent="-228600" algn="ctr" defTabSz="930275">
              <a:spcBef>
                <a:spcPct val="20000"/>
              </a:spcBef>
              <a:defRPr sz="2400">
                <a:solidFill>
                  <a:schemeClr val="tx1"/>
                </a:solidFill>
                <a:latin typeface="Arial" panose="020B0604020202020204" pitchFamily="34" charset="0"/>
              </a:defRPr>
            </a:lvl5pPr>
            <a:lvl6pPr marL="2514600" indent="-228600" algn="ctr" defTabSz="930275"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defTabSz="930275"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defTabSz="930275"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defTabSz="930275"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fld id="{3A87E584-3EC9-4B02-B82C-9B0346FAE2B8}" type="slidenum">
              <a:rPr lang="de-DE" altLang="de-DE" sz="1000"/>
              <a:pPr algn="r">
                <a:spcBef>
                  <a:spcPct val="0"/>
                </a:spcBef>
              </a:pPr>
              <a:t>51</a:t>
            </a:fld>
            <a:endParaRPr lang="de-DE" altLang="de-DE" sz="10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06463" y="4716463"/>
            <a:ext cx="4983162"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76" tIns="46488" rIns="92976" bIns="46488"/>
          <a:lstStyle/>
          <a:p>
            <a:endParaRPr lang="de-DE" altLang="de-DE" smtClean="0">
              <a:latin typeface="Arial" panose="020B0604020202020204" pitchFamily="34" charset="0"/>
            </a:endParaRPr>
          </a:p>
        </p:txBody>
      </p:sp>
    </p:spTree>
    <p:extLst>
      <p:ext uri="{BB962C8B-B14F-4D97-AF65-F5344CB8AC3E}">
        <p14:creationId xmlns:p14="http://schemas.microsoft.com/office/powerpoint/2010/main" val="2779260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0275">
              <a:spcBef>
                <a:spcPct val="20000"/>
              </a:spcBef>
              <a:defRPr sz="2400">
                <a:solidFill>
                  <a:schemeClr val="tx1"/>
                </a:solidFill>
                <a:latin typeface="Arial" panose="020B0604020202020204" pitchFamily="34" charset="0"/>
              </a:defRPr>
            </a:lvl1pPr>
            <a:lvl2pPr marL="742950" indent="-285750" algn="ctr" defTabSz="930275">
              <a:spcBef>
                <a:spcPct val="20000"/>
              </a:spcBef>
              <a:defRPr sz="2400">
                <a:solidFill>
                  <a:schemeClr val="tx1"/>
                </a:solidFill>
                <a:latin typeface="Arial" panose="020B0604020202020204" pitchFamily="34" charset="0"/>
              </a:defRPr>
            </a:lvl2pPr>
            <a:lvl3pPr marL="1143000" indent="-228600" algn="ctr" defTabSz="930275">
              <a:spcBef>
                <a:spcPct val="20000"/>
              </a:spcBef>
              <a:defRPr sz="2400">
                <a:solidFill>
                  <a:schemeClr val="tx1"/>
                </a:solidFill>
                <a:latin typeface="Arial" panose="020B0604020202020204" pitchFamily="34" charset="0"/>
              </a:defRPr>
            </a:lvl3pPr>
            <a:lvl4pPr marL="1600200" indent="-228600" algn="ctr" defTabSz="930275">
              <a:spcBef>
                <a:spcPct val="20000"/>
              </a:spcBef>
              <a:defRPr sz="2400">
                <a:solidFill>
                  <a:schemeClr val="tx1"/>
                </a:solidFill>
                <a:latin typeface="Arial" panose="020B0604020202020204" pitchFamily="34" charset="0"/>
              </a:defRPr>
            </a:lvl4pPr>
            <a:lvl5pPr marL="2057400" indent="-228600" algn="ctr" defTabSz="930275">
              <a:spcBef>
                <a:spcPct val="20000"/>
              </a:spcBef>
              <a:defRPr sz="2400">
                <a:solidFill>
                  <a:schemeClr val="tx1"/>
                </a:solidFill>
                <a:latin typeface="Arial" panose="020B0604020202020204" pitchFamily="34" charset="0"/>
              </a:defRPr>
            </a:lvl5pPr>
            <a:lvl6pPr marL="2514600" indent="-228600" algn="ctr" defTabSz="930275"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defTabSz="930275"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defTabSz="930275"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defTabSz="930275"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fld id="{84FDCBA0-6F02-41AD-821E-F08DD8AB65E1}" type="slidenum">
              <a:rPr lang="de-DE" altLang="de-DE" sz="1000"/>
              <a:pPr algn="r">
                <a:spcBef>
                  <a:spcPct val="0"/>
                </a:spcBef>
              </a:pPr>
              <a:t>53</a:t>
            </a:fld>
            <a:endParaRPr lang="de-DE" altLang="de-DE" sz="1000"/>
          </a:p>
        </p:txBody>
      </p:sp>
      <p:sp>
        <p:nvSpPr>
          <p:cNvPr id="69635" name="Rectangle 1026"/>
          <p:cNvSpPr>
            <a:spLocks noGrp="1" noRot="1" noChangeAspect="1" noChangeArrowheads="1" noTextEdit="1"/>
          </p:cNvSpPr>
          <p:nvPr>
            <p:ph type="sldImg"/>
          </p:nvPr>
        </p:nvSpPr>
        <p:spPr>
          <a:ln/>
        </p:spPr>
      </p:sp>
      <p:sp>
        <p:nvSpPr>
          <p:cNvPr id="69636" name="Rectangle 1027"/>
          <p:cNvSpPr>
            <a:spLocks noGrp="1" noChangeArrowheads="1"/>
          </p:cNvSpPr>
          <p:nvPr>
            <p:ph type="body" idx="1"/>
          </p:nvPr>
        </p:nvSpPr>
        <p:spPr>
          <a:xfrm>
            <a:off x="906463" y="4716463"/>
            <a:ext cx="4983162"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76" tIns="46488" rIns="92976" bIns="46488"/>
          <a:lstStyle/>
          <a:p>
            <a:endParaRPr lang="de-DE" altLang="de-DE" smtClean="0">
              <a:latin typeface="Arial" panose="020B0604020202020204" pitchFamily="34" charset="0"/>
            </a:endParaRPr>
          </a:p>
        </p:txBody>
      </p:sp>
    </p:spTree>
    <p:extLst>
      <p:ext uri="{BB962C8B-B14F-4D97-AF65-F5344CB8AC3E}">
        <p14:creationId xmlns:p14="http://schemas.microsoft.com/office/powerpoint/2010/main" val="584586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0275">
              <a:spcBef>
                <a:spcPct val="20000"/>
              </a:spcBef>
              <a:defRPr sz="2400">
                <a:solidFill>
                  <a:schemeClr val="tx1"/>
                </a:solidFill>
                <a:latin typeface="Arial" panose="020B0604020202020204" pitchFamily="34" charset="0"/>
              </a:defRPr>
            </a:lvl1pPr>
            <a:lvl2pPr marL="742950" indent="-285750" algn="ctr" defTabSz="930275">
              <a:spcBef>
                <a:spcPct val="20000"/>
              </a:spcBef>
              <a:defRPr sz="2400">
                <a:solidFill>
                  <a:schemeClr val="tx1"/>
                </a:solidFill>
                <a:latin typeface="Arial" panose="020B0604020202020204" pitchFamily="34" charset="0"/>
              </a:defRPr>
            </a:lvl2pPr>
            <a:lvl3pPr marL="1143000" indent="-228600" algn="ctr" defTabSz="930275">
              <a:spcBef>
                <a:spcPct val="20000"/>
              </a:spcBef>
              <a:defRPr sz="2400">
                <a:solidFill>
                  <a:schemeClr val="tx1"/>
                </a:solidFill>
                <a:latin typeface="Arial" panose="020B0604020202020204" pitchFamily="34" charset="0"/>
              </a:defRPr>
            </a:lvl3pPr>
            <a:lvl4pPr marL="1600200" indent="-228600" algn="ctr" defTabSz="930275">
              <a:spcBef>
                <a:spcPct val="20000"/>
              </a:spcBef>
              <a:defRPr sz="2400">
                <a:solidFill>
                  <a:schemeClr val="tx1"/>
                </a:solidFill>
                <a:latin typeface="Arial" panose="020B0604020202020204" pitchFamily="34" charset="0"/>
              </a:defRPr>
            </a:lvl4pPr>
            <a:lvl5pPr marL="2057400" indent="-228600" algn="ctr" defTabSz="930275">
              <a:spcBef>
                <a:spcPct val="20000"/>
              </a:spcBef>
              <a:defRPr sz="2400">
                <a:solidFill>
                  <a:schemeClr val="tx1"/>
                </a:solidFill>
                <a:latin typeface="Arial" panose="020B0604020202020204" pitchFamily="34" charset="0"/>
              </a:defRPr>
            </a:lvl5pPr>
            <a:lvl6pPr marL="2514600" indent="-228600" algn="ctr" defTabSz="930275"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defTabSz="930275"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defTabSz="930275"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defTabSz="930275"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fld id="{1EECF037-B965-4DBB-B548-CA6A50F49812}" type="slidenum">
              <a:rPr lang="de-DE" altLang="de-DE" sz="1000"/>
              <a:pPr algn="r">
                <a:spcBef>
                  <a:spcPct val="0"/>
                </a:spcBef>
              </a:pPr>
              <a:t>56</a:t>
            </a:fld>
            <a:endParaRPr lang="de-DE" altLang="de-DE" sz="1000"/>
          </a:p>
        </p:txBody>
      </p:sp>
      <p:sp>
        <p:nvSpPr>
          <p:cNvPr id="73731" name="Rectangle 2050"/>
          <p:cNvSpPr>
            <a:spLocks noGrp="1" noRot="1" noChangeAspect="1" noChangeArrowheads="1" noTextEdit="1"/>
          </p:cNvSpPr>
          <p:nvPr>
            <p:ph type="sldImg"/>
          </p:nvPr>
        </p:nvSpPr>
        <p:spPr>
          <a:ln/>
        </p:spPr>
      </p:sp>
      <p:sp>
        <p:nvSpPr>
          <p:cNvPr id="73732" name="Rectangle 2051"/>
          <p:cNvSpPr>
            <a:spLocks noGrp="1" noChangeArrowheads="1"/>
          </p:cNvSpPr>
          <p:nvPr>
            <p:ph type="body" idx="1"/>
          </p:nvPr>
        </p:nvSpPr>
        <p:spPr>
          <a:xfrm>
            <a:off x="906463" y="4716463"/>
            <a:ext cx="4983162"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76" tIns="46488" rIns="92976" bIns="46488"/>
          <a:lstStyle/>
          <a:p>
            <a:endParaRPr lang="de-DE" altLang="de-DE" smtClean="0">
              <a:latin typeface="Arial" panose="020B0604020202020204" pitchFamily="34" charset="0"/>
            </a:endParaRPr>
          </a:p>
        </p:txBody>
      </p:sp>
    </p:spTree>
    <p:extLst>
      <p:ext uri="{BB962C8B-B14F-4D97-AF65-F5344CB8AC3E}">
        <p14:creationId xmlns:p14="http://schemas.microsoft.com/office/powerpoint/2010/main" val="1357587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0275">
              <a:spcBef>
                <a:spcPct val="20000"/>
              </a:spcBef>
              <a:defRPr sz="2400">
                <a:solidFill>
                  <a:schemeClr val="tx1"/>
                </a:solidFill>
                <a:latin typeface="Arial" panose="020B0604020202020204" pitchFamily="34" charset="0"/>
              </a:defRPr>
            </a:lvl1pPr>
            <a:lvl2pPr marL="742950" indent="-285750" algn="ctr" defTabSz="930275">
              <a:spcBef>
                <a:spcPct val="20000"/>
              </a:spcBef>
              <a:defRPr sz="2400">
                <a:solidFill>
                  <a:schemeClr val="tx1"/>
                </a:solidFill>
                <a:latin typeface="Arial" panose="020B0604020202020204" pitchFamily="34" charset="0"/>
              </a:defRPr>
            </a:lvl2pPr>
            <a:lvl3pPr marL="1143000" indent="-228600" algn="ctr" defTabSz="930275">
              <a:spcBef>
                <a:spcPct val="20000"/>
              </a:spcBef>
              <a:defRPr sz="2400">
                <a:solidFill>
                  <a:schemeClr val="tx1"/>
                </a:solidFill>
                <a:latin typeface="Arial" panose="020B0604020202020204" pitchFamily="34" charset="0"/>
              </a:defRPr>
            </a:lvl3pPr>
            <a:lvl4pPr marL="1600200" indent="-228600" algn="ctr" defTabSz="930275">
              <a:spcBef>
                <a:spcPct val="20000"/>
              </a:spcBef>
              <a:defRPr sz="2400">
                <a:solidFill>
                  <a:schemeClr val="tx1"/>
                </a:solidFill>
                <a:latin typeface="Arial" panose="020B0604020202020204" pitchFamily="34" charset="0"/>
              </a:defRPr>
            </a:lvl4pPr>
            <a:lvl5pPr marL="2057400" indent="-228600" algn="ctr" defTabSz="930275">
              <a:spcBef>
                <a:spcPct val="20000"/>
              </a:spcBef>
              <a:defRPr sz="2400">
                <a:solidFill>
                  <a:schemeClr val="tx1"/>
                </a:solidFill>
                <a:latin typeface="Arial" panose="020B0604020202020204" pitchFamily="34" charset="0"/>
              </a:defRPr>
            </a:lvl5pPr>
            <a:lvl6pPr marL="2514600" indent="-228600" algn="ctr" defTabSz="930275"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defTabSz="930275"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defTabSz="930275"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defTabSz="930275"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fld id="{E18276AE-03AA-4272-9DA5-45DB3A4F8742}" type="slidenum">
              <a:rPr lang="de-DE" altLang="de-DE" sz="1000"/>
              <a:pPr algn="r">
                <a:spcBef>
                  <a:spcPct val="0"/>
                </a:spcBef>
              </a:pPr>
              <a:t>3</a:t>
            </a:fld>
            <a:endParaRPr lang="de-DE" altLang="de-DE" sz="10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xfrm>
            <a:off x="906463" y="4716463"/>
            <a:ext cx="4983162"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76" tIns="46488" rIns="92976" bIns="46488"/>
          <a:lstStyle/>
          <a:p>
            <a:endParaRPr lang="de-DE" altLang="de-DE" smtClean="0">
              <a:latin typeface="Arial" panose="020B0604020202020204" pitchFamily="34" charset="0"/>
            </a:endParaRPr>
          </a:p>
        </p:txBody>
      </p:sp>
    </p:spTree>
    <p:extLst>
      <p:ext uri="{BB962C8B-B14F-4D97-AF65-F5344CB8AC3E}">
        <p14:creationId xmlns:p14="http://schemas.microsoft.com/office/powerpoint/2010/main" val="199641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0275">
              <a:spcBef>
                <a:spcPct val="20000"/>
              </a:spcBef>
              <a:defRPr sz="2400">
                <a:solidFill>
                  <a:schemeClr val="tx1"/>
                </a:solidFill>
                <a:latin typeface="Arial" panose="020B0604020202020204" pitchFamily="34" charset="0"/>
              </a:defRPr>
            </a:lvl1pPr>
            <a:lvl2pPr marL="742950" indent="-285750" algn="ctr" defTabSz="930275">
              <a:spcBef>
                <a:spcPct val="20000"/>
              </a:spcBef>
              <a:defRPr sz="2400">
                <a:solidFill>
                  <a:schemeClr val="tx1"/>
                </a:solidFill>
                <a:latin typeface="Arial" panose="020B0604020202020204" pitchFamily="34" charset="0"/>
              </a:defRPr>
            </a:lvl2pPr>
            <a:lvl3pPr marL="1143000" indent="-228600" algn="ctr" defTabSz="930275">
              <a:spcBef>
                <a:spcPct val="20000"/>
              </a:spcBef>
              <a:defRPr sz="2400">
                <a:solidFill>
                  <a:schemeClr val="tx1"/>
                </a:solidFill>
                <a:latin typeface="Arial" panose="020B0604020202020204" pitchFamily="34" charset="0"/>
              </a:defRPr>
            </a:lvl3pPr>
            <a:lvl4pPr marL="1600200" indent="-228600" algn="ctr" defTabSz="930275">
              <a:spcBef>
                <a:spcPct val="20000"/>
              </a:spcBef>
              <a:defRPr sz="2400">
                <a:solidFill>
                  <a:schemeClr val="tx1"/>
                </a:solidFill>
                <a:latin typeface="Arial" panose="020B0604020202020204" pitchFamily="34" charset="0"/>
              </a:defRPr>
            </a:lvl4pPr>
            <a:lvl5pPr marL="2057400" indent="-228600" algn="ctr" defTabSz="930275">
              <a:spcBef>
                <a:spcPct val="20000"/>
              </a:spcBef>
              <a:defRPr sz="2400">
                <a:solidFill>
                  <a:schemeClr val="tx1"/>
                </a:solidFill>
                <a:latin typeface="Arial" panose="020B0604020202020204" pitchFamily="34" charset="0"/>
              </a:defRPr>
            </a:lvl5pPr>
            <a:lvl6pPr marL="2514600" indent="-228600" algn="ctr" defTabSz="930275"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defTabSz="930275"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defTabSz="930275"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defTabSz="930275"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fld id="{963511DE-829B-45E9-90CC-0AE1B6D30C09}" type="slidenum">
              <a:rPr lang="de-DE" altLang="de-DE" sz="1000"/>
              <a:pPr algn="r">
                <a:spcBef>
                  <a:spcPct val="0"/>
                </a:spcBef>
              </a:pPr>
              <a:t>4</a:t>
            </a:fld>
            <a:endParaRPr lang="de-DE" altLang="de-DE" sz="10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Arial" panose="020B0604020202020204" pitchFamily="34" charset="0"/>
            </a:endParaRPr>
          </a:p>
        </p:txBody>
      </p:sp>
    </p:spTree>
    <p:extLst>
      <p:ext uri="{BB962C8B-B14F-4D97-AF65-F5344CB8AC3E}">
        <p14:creationId xmlns:p14="http://schemas.microsoft.com/office/powerpoint/2010/main" val="452000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0275">
              <a:spcBef>
                <a:spcPct val="20000"/>
              </a:spcBef>
              <a:defRPr sz="2400">
                <a:solidFill>
                  <a:schemeClr val="tx1"/>
                </a:solidFill>
                <a:latin typeface="Arial" panose="020B0604020202020204" pitchFamily="34" charset="0"/>
              </a:defRPr>
            </a:lvl1pPr>
            <a:lvl2pPr marL="742950" indent="-285750" algn="ctr" defTabSz="930275">
              <a:spcBef>
                <a:spcPct val="20000"/>
              </a:spcBef>
              <a:defRPr sz="2400">
                <a:solidFill>
                  <a:schemeClr val="tx1"/>
                </a:solidFill>
                <a:latin typeface="Arial" panose="020B0604020202020204" pitchFamily="34" charset="0"/>
              </a:defRPr>
            </a:lvl2pPr>
            <a:lvl3pPr marL="1143000" indent="-228600" algn="ctr" defTabSz="930275">
              <a:spcBef>
                <a:spcPct val="20000"/>
              </a:spcBef>
              <a:defRPr sz="2400">
                <a:solidFill>
                  <a:schemeClr val="tx1"/>
                </a:solidFill>
                <a:latin typeface="Arial" panose="020B0604020202020204" pitchFamily="34" charset="0"/>
              </a:defRPr>
            </a:lvl3pPr>
            <a:lvl4pPr marL="1600200" indent="-228600" algn="ctr" defTabSz="930275">
              <a:spcBef>
                <a:spcPct val="20000"/>
              </a:spcBef>
              <a:defRPr sz="2400">
                <a:solidFill>
                  <a:schemeClr val="tx1"/>
                </a:solidFill>
                <a:latin typeface="Arial" panose="020B0604020202020204" pitchFamily="34" charset="0"/>
              </a:defRPr>
            </a:lvl4pPr>
            <a:lvl5pPr marL="2057400" indent="-228600" algn="ctr" defTabSz="930275">
              <a:spcBef>
                <a:spcPct val="20000"/>
              </a:spcBef>
              <a:defRPr sz="2400">
                <a:solidFill>
                  <a:schemeClr val="tx1"/>
                </a:solidFill>
                <a:latin typeface="Arial" panose="020B0604020202020204" pitchFamily="34" charset="0"/>
              </a:defRPr>
            </a:lvl5pPr>
            <a:lvl6pPr marL="2514600" indent="-228600" algn="ctr" defTabSz="930275"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defTabSz="930275"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defTabSz="930275"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defTabSz="930275"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fld id="{C40C0DAA-EDE3-4C4A-A342-874A75215CED}" type="slidenum">
              <a:rPr lang="de-DE" altLang="de-DE" sz="1000"/>
              <a:pPr algn="r">
                <a:spcBef>
                  <a:spcPct val="0"/>
                </a:spcBef>
              </a:pPr>
              <a:t>6</a:t>
            </a:fld>
            <a:endParaRPr lang="de-DE" altLang="de-DE" sz="1000"/>
          </a:p>
        </p:txBody>
      </p:sp>
      <p:sp>
        <p:nvSpPr>
          <p:cNvPr id="13315" name="Rectangle 2"/>
          <p:cNvSpPr>
            <a:spLocks noGrp="1" noRot="1" noChangeAspect="1" noChangeArrowheads="1" noTextEdit="1"/>
          </p:cNvSpPr>
          <p:nvPr>
            <p:ph type="sldImg"/>
          </p:nvPr>
        </p:nvSpPr>
        <p:spPr>
          <a:xfrm>
            <a:off x="715963" y="496888"/>
            <a:ext cx="5354637" cy="3708400"/>
          </a:xfrm>
          <a:ln/>
        </p:spPr>
      </p:sp>
      <p:sp>
        <p:nvSpPr>
          <p:cNvPr id="13316" name="Rectangle 3"/>
          <p:cNvSpPr>
            <a:spLocks noGrp="1" noChangeArrowheads="1"/>
          </p:cNvSpPr>
          <p:nvPr>
            <p:ph type="body" idx="1"/>
          </p:nvPr>
        </p:nvSpPr>
        <p:spPr>
          <a:xfrm>
            <a:off x="904875" y="4716463"/>
            <a:ext cx="4986338"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2" tIns="46241" rIns="92482" bIns="46241"/>
          <a:lstStyle/>
          <a:p>
            <a:endParaRPr lang="de-DE" altLang="de-DE" smtClean="0">
              <a:latin typeface="Arial" panose="020B0604020202020204" pitchFamily="34" charset="0"/>
            </a:endParaRPr>
          </a:p>
        </p:txBody>
      </p:sp>
    </p:spTree>
    <p:extLst>
      <p:ext uri="{BB962C8B-B14F-4D97-AF65-F5344CB8AC3E}">
        <p14:creationId xmlns:p14="http://schemas.microsoft.com/office/powerpoint/2010/main" val="3762454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0275">
              <a:spcBef>
                <a:spcPct val="20000"/>
              </a:spcBef>
              <a:defRPr sz="2400">
                <a:solidFill>
                  <a:schemeClr val="tx1"/>
                </a:solidFill>
                <a:latin typeface="Arial" panose="020B0604020202020204" pitchFamily="34" charset="0"/>
              </a:defRPr>
            </a:lvl1pPr>
            <a:lvl2pPr marL="742950" indent="-285750" algn="ctr" defTabSz="930275">
              <a:spcBef>
                <a:spcPct val="20000"/>
              </a:spcBef>
              <a:defRPr sz="2400">
                <a:solidFill>
                  <a:schemeClr val="tx1"/>
                </a:solidFill>
                <a:latin typeface="Arial" panose="020B0604020202020204" pitchFamily="34" charset="0"/>
              </a:defRPr>
            </a:lvl2pPr>
            <a:lvl3pPr marL="1143000" indent="-228600" algn="ctr" defTabSz="930275">
              <a:spcBef>
                <a:spcPct val="20000"/>
              </a:spcBef>
              <a:defRPr sz="2400">
                <a:solidFill>
                  <a:schemeClr val="tx1"/>
                </a:solidFill>
                <a:latin typeface="Arial" panose="020B0604020202020204" pitchFamily="34" charset="0"/>
              </a:defRPr>
            </a:lvl3pPr>
            <a:lvl4pPr marL="1600200" indent="-228600" algn="ctr" defTabSz="930275">
              <a:spcBef>
                <a:spcPct val="20000"/>
              </a:spcBef>
              <a:defRPr sz="2400">
                <a:solidFill>
                  <a:schemeClr val="tx1"/>
                </a:solidFill>
                <a:latin typeface="Arial" panose="020B0604020202020204" pitchFamily="34" charset="0"/>
              </a:defRPr>
            </a:lvl4pPr>
            <a:lvl5pPr marL="2057400" indent="-228600" algn="ctr" defTabSz="930275">
              <a:spcBef>
                <a:spcPct val="20000"/>
              </a:spcBef>
              <a:defRPr sz="2400">
                <a:solidFill>
                  <a:schemeClr val="tx1"/>
                </a:solidFill>
                <a:latin typeface="Arial" panose="020B0604020202020204" pitchFamily="34" charset="0"/>
              </a:defRPr>
            </a:lvl5pPr>
            <a:lvl6pPr marL="2514600" indent="-228600" algn="ctr" defTabSz="930275"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defTabSz="930275"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defTabSz="930275"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defTabSz="930275"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fld id="{507FAB4C-A1A7-4D59-8279-E6AEAFC1EEDC}" type="slidenum">
              <a:rPr lang="de-DE" altLang="de-DE" sz="1000"/>
              <a:pPr algn="r">
                <a:spcBef>
                  <a:spcPct val="0"/>
                </a:spcBef>
              </a:pPr>
              <a:t>8</a:t>
            </a:fld>
            <a:endParaRPr lang="de-DE" altLang="de-DE" sz="1000"/>
          </a:p>
        </p:txBody>
      </p:sp>
      <p:sp>
        <p:nvSpPr>
          <p:cNvPr id="16387" name="Rectangle 1026"/>
          <p:cNvSpPr>
            <a:spLocks noGrp="1" noRot="1" noChangeAspect="1" noChangeArrowheads="1" noTextEdit="1"/>
          </p:cNvSpPr>
          <p:nvPr>
            <p:ph type="sldImg"/>
          </p:nvPr>
        </p:nvSpPr>
        <p:spPr>
          <a:ln/>
        </p:spPr>
      </p:sp>
      <p:sp>
        <p:nvSpPr>
          <p:cNvPr id="16388" name="Rectangle 1027"/>
          <p:cNvSpPr>
            <a:spLocks noGrp="1" noChangeArrowheads="1"/>
          </p:cNvSpPr>
          <p:nvPr>
            <p:ph type="body" idx="1"/>
          </p:nvPr>
        </p:nvSpPr>
        <p:spPr>
          <a:xfrm>
            <a:off x="906463" y="4716463"/>
            <a:ext cx="4983162"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76" tIns="46488" rIns="92976" bIns="46488"/>
          <a:lstStyle/>
          <a:p>
            <a:endParaRPr lang="de-DE" altLang="de-DE" smtClean="0">
              <a:latin typeface="Arial" panose="020B0604020202020204" pitchFamily="34" charset="0"/>
            </a:endParaRPr>
          </a:p>
        </p:txBody>
      </p:sp>
    </p:spTree>
    <p:extLst>
      <p:ext uri="{BB962C8B-B14F-4D97-AF65-F5344CB8AC3E}">
        <p14:creationId xmlns:p14="http://schemas.microsoft.com/office/powerpoint/2010/main" val="462674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0275">
              <a:spcBef>
                <a:spcPct val="20000"/>
              </a:spcBef>
              <a:defRPr sz="2400">
                <a:solidFill>
                  <a:schemeClr val="tx1"/>
                </a:solidFill>
                <a:latin typeface="Arial" panose="020B0604020202020204" pitchFamily="34" charset="0"/>
              </a:defRPr>
            </a:lvl1pPr>
            <a:lvl2pPr marL="742950" indent="-285750" algn="ctr" defTabSz="930275">
              <a:spcBef>
                <a:spcPct val="20000"/>
              </a:spcBef>
              <a:defRPr sz="2400">
                <a:solidFill>
                  <a:schemeClr val="tx1"/>
                </a:solidFill>
                <a:latin typeface="Arial" panose="020B0604020202020204" pitchFamily="34" charset="0"/>
              </a:defRPr>
            </a:lvl2pPr>
            <a:lvl3pPr marL="1143000" indent="-228600" algn="ctr" defTabSz="930275">
              <a:spcBef>
                <a:spcPct val="20000"/>
              </a:spcBef>
              <a:defRPr sz="2400">
                <a:solidFill>
                  <a:schemeClr val="tx1"/>
                </a:solidFill>
                <a:latin typeface="Arial" panose="020B0604020202020204" pitchFamily="34" charset="0"/>
              </a:defRPr>
            </a:lvl3pPr>
            <a:lvl4pPr marL="1600200" indent="-228600" algn="ctr" defTabSz="930275">
              <a:spcBef>
                <a:spcPct val="20000"/>
              </a:spcBef>
              <a:defRPr sz="2400">
                <a:solidFill>
                  <a:schemeClr val="tx1"/>
                </a:solidFill>
                <a:latin typeface="Arial" panose="020B0604020202020204" pitchFamily="34" charset="0"/>
              </a:defRPr>
            </a:lvl4pPr>
            <a:lvl5pPr marL="2057400" indent="-228600" algn="ctr" defTabSz="930275">
              <a:spcBef>
                <a:spcPct val="20000"/>
              </a:spcBef>
              <a:defRPr sz="2400">
                <a:solidFill>
                  <a:schemeClr val="tx1"/>
                </a:solidFill>
                <a:latin typeface="Arial" panose="020B0604020202020204" pitchFamily="34" charset="0"/>
              </a:defRPr>
            </a:lvl5pPr>
            <a:lvl6pPr marL="2514600" indent="-228600" algn="ctr" defTabSz="930275"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defTabSz="930275"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defTabSz="930275"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defTabSz="930275"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fld id="{93047316-7284-4956-B403-270C4027CF11}" type="slidenum">
              <a:rPr lang="de-DE" altLang="de-DE" sz="1000"/>
              <a:pPr algn="r">
                <a:spcBef>
                  <a:spcPct val="0"/>
                </a:spcBef>
              </a:pPr>
              <a:t>9</a:t>
            </a:fld>
            <a:endParaRPr lang="de-DE" altLang="de-DE" sz="10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xfrm>
            <a:off x="906463" y="4716463"/>
            <a:ext cx="4983162"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76" tIns="46488" rIns="92976" bIns="46488"/>
          <a:lstStyle/>
          <a:p>
            <a:endParaRPr lang="de-DE" altLang="de-DE" smtClean="0">
              <a:latin typeface="Arial" panose="020B0604020202020204" pitchFamily="34" charset="0"/>
            </a:endParaRPr>
          </a:p>
        </p:txBody>
      </p:sp>
    </p:spTree>
    <p:extLst>
      <p:ext uri="{BB962C8B-B14F-4D97-AF65-F5344CB8AC3E}">
        <p14:creationId xmlns:p14="http://schemas.microsoft.com/office/powerpoint/2010/main" val="2731708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0275">
              <a:spcBef>
                <a:spcPct val="20000"/>
              </a:spcBef>
              <a:defRPr sz="2400">
                <a:solidFill>
                  <a:schemeClr val="tx1"/>
                </a:solidFill>
                <a:latin typeface="Arial" panose="020B0604020202020204" pitchFamily="34" charset="0"/>
              </a:defRPr>
            </a:lvl1pPr>
            <a:lvl2pPr marL="742950" indent="-285750" algn="ctr" defTabSz="930275">
              <a:spcBef>
                <a:spcPct val="20000"/>
              </a:spcBef>
              <a:defRPr sz="2400">
                <a:solidFill>
                  <a:schemeClr val="tx1"/>
                </a:solidFill>
                <a:latin typeface="Arial" panose="020B0604020202020204" pitchFamily="34" charset="0"/>
              </a:defRPr>
            </a:lvl2pPr>
            <a:lvl3pPr marL="1143000" indent="-228600" algn="ctr" defTabSz="930275">
              <a:spcBef>
                <a:spcPct val="20000"/>
              </a:spcBef>
              <a:defRPr sz="2400">
                <a:solidFill>
                  <a:schemeClr val="tx1"/>
                </a:solidFill>
                <a:latin typeface="Arial" panose="020B0604020202020204" pitchFamily="34" charset="0"/>
              </a:defRPr>
            </a:lvl3pPr>
            <a:lvl4pPr marL="1600200" indent="-228600" algn="ctr" defTabSz="930275">
              <a:spcBef>
                <a:spcPct val="20000"/>
              </a:spcBef>
              <a:defRPr sz="2400">
                <a:solidFill>
                  <a:schemeClr val="tx1"/>
                </a:solidFill>
                <a:latin typeface="Arial" panose="020B0604020202020204" pitchFamily="34" charset="0"/>
              </a:defRPr>
            </a:lvl4pPr>
            <a:lvl5pPr marL="2057400" indent="-228600" algn="ctr" defTabSz="930275">
              <a:spcBef>
                <a:spcPct val="20000"/>
              </a:spcBef>
              <a:defRPr sz="2400">
                <a:solidFill>
                  <a:schemeClr val="tx1"/>
                </a:solidFill>
                <a:latin typeface="Arial" panose="020B0604020202020204" pitchFamily="34" charset="0"/>
              </a:defRPr>
            </a:lvl5pPr>
            <a:lvl6pPr marL="2514600" indent="-228600" algn="ctr" defTabSz="930275"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defTabSz="930275"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defTabSz="930275"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defTabSz="930275"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fld id="{819B3974-F507-4F05-83D7-8A477DAD5C81}" type="slidenum">
              <a:rPr lang="de-DE" altLang="de-DE" sz="1000"/>
              <a:pPr algn="r">
                <a:spcBef>
                  <a:spcPct val="0"/>
                </a:spcBef>
              </a:pPr>
              <a:t>10</a:t>
            </a:fld>
            <a:endParaRPr lang="de-DE" altLang="de-DE" sz="10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06463" y="4716463"/>
            <a:ext cx="4983162"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76" tIns="46488" rIns="92976" bIns="46488"/>
          <a:lstStyle/>
          <a:p>
            <a:endParaRPr lang="de-DE" altLang="de-DE" smtClean="0">
              <a:latin typeface="Arial" panose="020B0604020202020204" pitchFamily="34" charset="0"/>
            </a:endParaRPr>
          </a:p>
        </p:txBody>
      </p:sp>
    </p:spTree>
    <p:extLst>
      <p:ext uri="{BB962C8B-B14F-4D97-AF65-F5344CB8AC3E}">
        <p14:creationId xmlns:p14="http://schemas.microsoft.com/office/powerpoint/2010/main" val="1764765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0275">
              <a:spcBef>
                <a:spcPct val="20000"/>
              </a:spcBef>
              <a:defRPr sz="2400">
                <a:solidFill>
                  <a:schemeClr val="tx1"/>
                </a:solidFill>
                <a:latin typeface="Arial" panose="020B0604020202020204" pitchFamily="34" charset="0"/>
              </a:defRPr>
            </a:lvl1pPr>
            <a:lvl2pPr marL="742950" indent="-285750" algn="ctr" defTabSz="930275">
              <a:spcBef>
                <a:spcPct val="20000"/>
              </a:spcBef>
              <a:defRPr sz="2400">
                <a:solidFill>
                  <a:schemeClr val="tx1"/>
                </a:solidFill>
                <a:latin typeface="Arial" panose="020B0604020202020204" pitchFamily="34" charset="0"/>
              </a:defRPr>
            </a:lvl2pPr>
            <a:lvl3pPr marL="1143000" indent="-228600" algn="ctr" defTabSz="930275">
              <a:spcBef>
                <a:spcPct val="20000"/>
              </a:spcBef>
              <a:defRPr sz="2400">
                <a:solidFill>
                  <a:schemeClr val="tx1"/>
                </a:solidFill>
                <a:latin typeface="Arial" panose="020B0604020202020204" pitchFamily="34" charset="0"/>
              </a:defRPr>
            </a:lvl3pPr>
            <a:lvl4pPr marL="1600200" indent="-228600" algn="ctr" defTabSz="930275">
              <a:spcBef>
                <a:spcPct val="20000"/>
              </a:spcBef>
              <a:defRPr sz="2400">
                <a:solidFill>
                  <a:schemeClr val="tx1"/>
                </a:solidFill>
                <a:latin typeface="Arial" panose="020B0604020202020204" pitchFamily="34" charset="0"/>
              </a:defRPr>
            </a:lvl4pPr>
            <a:lvl5pPr marL="2057400" indent="-228600" algn="ctr" defTabSz="930275">
              <a:spcBef>
                <a:spcPct val="20000"/>
              </a:spcBef>
              <a:defRPr sz="2400">
                <a:solidFill>
                  <a:schemeClr val="tx1"/>
                </a:solidFill>
                <a:latin typeface="Arial" panose="020B0604020202020204" pitchFamily="34" charset="0"/>
              </a:defRPr>
            </a:lvl5pPr>
            <a:lvl6pPr marL="2514600" indent="-228600" algn="ctr" defTabSz="930275"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defTabSz="930275"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defTabSz="930275"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defTabSz="930275"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fld id="{2A5C5444-7DD1-43A3-9A90-4CBCDB2468DB}" type="slidenum">
              <a:rPr lang="de-DE" altLang="de-DE" sz="1000"/>
              <a:pPr algn="r">
                <a:spcBef>
                  <a:spcPct val="0"/>
                </a:spcBef>
              </a:pPr>
              <a:t>11</a:t>
            </a:fld>
            <a:endParaRPr lang="de-DE" altLang="de-DE" sz="10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latin typeface="Arial" panose="020B0604020202020204" pitchFamily="34" charset="0"/>
              </a:rPr>
              <a:t>2 abdg,3b</a:t>
            </a:r>
          </a:p>
        </p:txBody>
      </p:sp>
    </p:spTree>
    <p:extLst>
      <p:ext uri="{BB962C8B-B14F-4D97-AF65-F5344CB8AC3E}">
        <p14:creationId xmlns:p14="http://schemas.microsoft.com/office/powerpoint/2010/main" val="3085244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5"/>
            <a:ext cx="84201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9"/>
          <p:cNvSpPr>
            <a:spLocks noGrp="1" noChangeArrowheads="1"/>
          </p:cNvSpPr>
          <p:nvPr>
            <p:ph type="sldNum" sz="quarter" idx="10"/>
          </p:nvPr>
        </p:nvSpPr>
        <p:spPr>
          <a:ln/>
        </p:spPr>
        <p:txBody>
          <a:bodyPr/>
          <a:lstStyle>
            <a:lvl1pPr>
              <a:defRPr/>
            </a:lvl1pPr>
          </a:lstStyle>
          <a:p>
            <a:pPr>
              <a:defRPr/>
            </a:pPr>
            <a:fld id="{0061D423-8757-423C-BF78-C41E24C8806B}" type="slidenum">
              <a:rPr lang="de-DE" altLang="de-DE"/>
              <a:pPr>
                <a:defRPr/>
              </a:pPr>
              <a:t>‹Nr.›</a:t>
            </a:fld>
            <a:endParaRPr lang="de-DE" altLang="de-DE"/>
          </a:p>
        </p:txBody>
      </p:sp>
      <p:sp>
        <p:nvSpPr>
          <p:cNvPr id="5" name="Rectangle 10"/>
          <p:cNvSpPr>
            <a:spLocks noGrp="1" noChangeArrowheads="1"/>
          </p:cNvSpPr>
          <p:nvPr>
            <p:ph type="ftr" sz="quarter" idx="11"/>
          </p:nvPr>
        </p:nvSpPr>
        <p:spPr>
          <a:ln/>
        </p:spPr>
        <p:txBody>
          <a:bodyPr/>
          <a:lstStyle>
            <a:lvl1pPr>
              <a:defRPr/>
            </a:lvl1pPr>
          </a:lstStyle>
          <a:p>
            <a:pPr>
              <a:defRPr/>
            </a:pPr>
            <a:r>
              <a:rPr lang="de-DE" smtClean="0"/>
              <a:t>© Anselm Dohle-Beltinger 2017</a:t>
            </a:r>
            <a:endParaRPr lang="de-DE"/>
          </a:p>
        </p:txBody>
      </p:sp>
    </p:spTree>
    <p:extLst>
      <p:ext uri="{BB962C8B-B14F-4D97-AF65-F5344CB8AC3E}">
        <p14:creationId xmlns:p14="http://schemas.microsoft.com/office/powerpoint/2010/main" val="282789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9"/>
          <p:cNvSpPr>
            <a:spLocks noGrp="1" noChangeArrowheads="1"/>
          </p:cNvSpPr>
          <p:nvPr>
            <p:ph type="sldNum" sz="quarter" idx="10"/>
          </p:nvPr>
        </p:nvSpPr>
        <p:spPr>
          <a:ln/>
        </p:spPr>
        <p:txBody>
          <a:bodyPr/>
          <a:lstStyle>
            <a:lvl1pPr>
              <a:defRPr/>
            </a:lvl1pPr>
          </a:lstStyle>
          <a:p>
            <a:pPr>
              <a:defRPr/>
            </a:pPr>
            <a:fld id="{CC1B98A1-709E-4AEB-A2FB-F662FB844F9F}" type="slidenum">
              <a:rPr lang="de-DE" altLang="de-DE"/>
              <a:pPr>
                <a:defRPr/>
              </a:pPr>
              <a:t>‹Nr.›</a:t>
            </a:fld>
            <a:endParaRPr lang="de-DE" altLang="de-DE"/>
          </a:p>
        </p:txBody>
      </p:sp>
      <p:sp>
        <p:nvSpPr>
          <p:cNvPr id="5" name="Rectangle 10"/>
          <p:cNvSpPr>
            <a:spLocks noGrp="1" noChangeArrowheads="1"/>
          </p:cNvSpPr>
          <p:nvPr>
            <p:ph type="ftr" sz="quarter" idx="11"/>
          </p:nvPr>
        </p:nvSpPr>
        <p:spPr>
          <a:ln/>
        </p:spPr>
        <p:txBody>
          <a:bodyPr/>
          <a:lstStyle>
            <a:lvl1pPr>
              <a:defRPr/>
            </a:lvl1pPr>
          </a:lstStyle>
          <a:p>
            <a:pPr>
              <a:defRPr/>
            </a:pPr>
            <a:r>
              <a:rPr lang="de-DE" smtClean="0"/>
              <a:t>© Anselm Dohle-Beltinger 2017</a:t>
            </a:r>
            <a:endParaRPr lang="de-DE"/>
          </a:p>
        </p:txBody>
      </p:sp>
    </p:spTree>
    <p:extLst>
      <p:ext uri="{BB962C8B-B14F-4D97-AF65-F5344CB8AC3E}">
        <p14:creationId xmlns:p14="http://schemas.microsoft.com/office/powerpoint/2010/main" val="651863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156450" y="692150"/>
            <a:ext cx="2241550" cy="57610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28625" y="692150"/>
            <a:ext cx="6575425" cy="5761038"/>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9"/>
          <p:cNvSpPr>
            <a:spLocks noGrp="1" noChangeArrowheads="1"/>
          </p:cNvSpPr>
          <p:nvPr>
            <p:ph type="sldNum" sz="quarter" idx="10"/>
          </p:nvPr>
        </p:nvSpPr>
        <p:spPr>
          <a:ln/>
        </p:spPr>
        <p:txBody>
          <a:bodyPr/>
          <a:lstStyle>
            <a:lvl1pPr>
              <a:defRPr/>
            </a:lvl1pPr>
          </a:lstStyle>
          <a:p>
            <a:pPr>
              <a:defRPr/>
            </a:pPr>
            <a:fld id="{5221D093-62D9-43AD-BC31-0A885FEFA03F}" type="slidenum">
              <a:rPr lang="de-DE" altLang="de-DE"/>
              <a:pPr>
                <a:defRPr/>
              </a:pPr>
              <a:t>‹Nr.›</a:t>
            </a:fld>
            <a:endParaRPr lang="de-DE" altLang="de-DE"/>
          </a:p>
        </p:txBody>
      </p:sp>
      <p:sp>
        <p:nvSpPr>
          <p:cNvPr id="5" name="Rectangle 10"/>
          <p:cNvSpPr>
            <a:spLocks noGrp="1" noChangeArrowheads="1"/>
          </p:cNvSpPr>
          <p:nvPr>
            <p:ph type="ftr" sz="quarter" idx="11"/>
          </p:nvPr>
        </p:nvSpPr>
        <p:spPr>
          <a:ln/>
        </p:spPr>
        <p:txBody>
          <a:bodyPr/>
          <a:lstStyle>
            <a:lvl1pPr>
              <a:defRPr/>
            </a:lvl1pPr>
          </a:lstStyle>
          <a:p>
            <a:pPr>
              <a:defRPr/>
            </a:pPr>
            <a:r>
              <a:rPr lang="de-DE" smtClean="0"/>
              <a:t>© Anselm Dohle-Beltinger 2017</a:t>
            </a:r>
            <a:endParaRPr lang="de-DE"/>
          </a:p>
        </p:txBody>
      </p:sp>
    </p:spTree>
    <p:extLst>
      <p:ext uri="{BB962C8B-B14F-4D97-AF65-F5344CB8AC3E}">
        <p14:creationId xmlns:p14="http://schemas.microsoft.com/office/powerpoint/2010/main" val="898424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28625" y="692150"/>
            <a:ext cx="8969375" cy="936625"/>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28625" y="1773238"/>
            <a:ext cx="3394075" cy="467995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3975100" y="1773238"/>
            <a:ext cx="3395663" cy="22637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3975100" y="4189413"/>
            <a:ext cx="3395663" cy="22637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9"/>
          <p:cNvSpPr>
            <a:spLocks noGrp="1" noChangeArrowheads="1"/>
          </p:cNvSpPr>
          <p:nvPr>
            <p:ph type="sldNum" sz="quarter" idx="10"/>
          </p:nvPr>
        </p:nvSpPr>
        <p:spPr>
          <a:ln/>
        </p:spPr>
        <p:txBody>
          <a:bodyPr/>
          <a:lstStyle>
            <a:lvl1pPr>
              <a:defRPr/>
            </a:lvl1pPr>
          </a:lstStyle>
          <a:p>
            <a:pPr>
              <a:defRPr/>
            </a:pPr>
            <a:fld id="{24DDAADF-B865-49DA-8A01-D1E23F31BA69}" type="slidenum">
              <a:rPr lang="de-DE" altLang="de-DE"/>
              <a:pPr>
                <a:defRPr/>
              </a:pPr>
              <a:t>‹Nr.›</a:t>
            </a:fld>
            <a:endParaRPr lang="de-DE" altLang="de-DE"/>
          </a:p>
        </p:txBody>
      </p:sp>
      <p:sp>
        <p:nvSpPr>
          <p:cNvPr id="7" name="Rectangle 10"/>
          <p:cNvSpPr>
            <a:spLocks noGrp="1" noChangeArrowheads="1"/>
          </p:cNvSpPr>
          <p:nvPr>
            <p:ph type="ftr" sz="quarter" idx="11"/>
          </p:nvPr>
        </p:nvSpPr>
        <p:spPr>
          <a:ln/>
        </p:spPr>
        <p:txBody>
          <a:bodyPr/>
          <a:lstStyle>
            <a:lvl1pPr>
              <a:defRPr/>
            </a:lvl1pPr>
          </a:lstStyle>
          <a:p>
            <a:pPr>
              <a:defRPr/>
            </a:pPr>
            <a:r>
              <a:rPr lang="de-DE" smtClean="0"/>
              <a:t>© Anselm Dohle-Beltinger 2017</a:t>
            </a:r>
            <a:endParaRPr lang="de-DE"/>
          </a:p>
        </p:txBody>
      </p:sp>
    </p:spTree>
    <p:extLst>
      <p:ext uri="{BB962C8B-B14F-4D97-AF65-F5344CB8AC3E}">
        <p14:creationId xmlns:p14="http://schemas.microsoft.com/office/powerpoint/2010/main" val="3517502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428625" y="692150"/>
            <a:ext cx="8969375" cy="936625"/>
          </a:xfrm>
        </p:spPr>
        <p:txBody>
          <a:bodyPr/>
          <a:lstStyle/>
          <a:p>
            <a:r>
              <a:rPr lang="de-DE" smtClean="0"/>
              <a:t>Titelmasterformat durch Klicken bearbeiten</a:t>
            </a:r>
            <a:endParaRPr lang="de-DE"/>
          </a:p>
        </p:txBody>
      </p:sp>
      <p:sp>
        <p:nvSpPr>
          <p:cNvPr id="3" name="SmartArt-Platzhalter 2"/>
          <p:cNvSpPr>
            <a:spLocks noGrp="1"/>
          </p:cNvSpPr>
          <p:nvPr>
            <p:ph type="dgm" idx="1"/>
          </p:nvPr>
        </p:nvSpPr>
        <p:spPr>
          <a:xfrm>
            <a:off x="428625" y="1773238"/>
            <a:ext cx="6942138" cy="4679950"/>
          </a:xfrm>
        </p:spPr>
        <p:txBody>
          <a:bodyPr/>
          <a:lstStyle/>
          <a:p>
            <a:pPr lvl="0"/>
            <a:endParaRPr lang="de-DE" noProof="0" smtClean="0"/>
          </a:p>
        </p:txBody>
      </p:sp>
      <p:sp>
        <p:nvSpPr>
          <p:cNvPr id="4" name="Rectangle 9"/>
          <p:cNvSpPr>
            <a:spLocks noGrp="1" noChangeArrowheads="1"/>
          </p:cNvSpPr>
          <p:nvPr>
            <p:ph type="sldNum" sz="quarter" idx="10"/>
          </p:nvPr>
        </p:nvSpPr>
        <p:spPr>
          <a:ln/>
        </p:spPr>
        <p:txBody>
          <a:bodyPr/>
          <a:lstStyle>
            <a:lvl1pPr>
              <a:defRPr/>
            </a:lvl1pPr>
          </a:lstStyle>
          <a:p>
            <a:pPr>
              <a:defRPr/>
            </a:pPr>
            <a:fld id="{55B65396-8DD3-4E3C-8004-EA4A58A63CAC}" type="slidenum">
              <a:rPr lang="de-DE" altLang="de-DE"/>
              <a:pPr>
                <a:defRPr/>
              </a:pPr>
              <a:t>‹Nr.›</a:t>
            </a:fld>
            <a:endParaRPr lang="de-DE" altLang="de-DE"/>
          </a:p>
        </p:txBody>
      </p:sp>
      <p:sp>
        <p:nvSpPr>
          <p:cNvPr id="5" name="Rectangle 10"/>
          <p:cNvSpPr>
            <a:spLocks noGrp="1" noChangeArrowheads="1"/>
          </p:cNvSpPr>
          <p:nvPr>
            <p:ph type="ftr" sz="quarter" idx="11"/>
          </p:nvPr>
        </p:nvSpPr>
        <p:spPr>
          <a:ln/>
        </p:spPr>
        <p:txBody>
          <a:bodyPr/>
          <a:lstStyle>
            <a:lvl1pPr>
              <a:defRPr/>
            </a:lvl1pPr>
          </a:lstStyle>
          <a:p>
            <a:pPr>
              <a:defRPr/>
            </a:pPr>
            <a:r>
              <a:rPr lang="de-DE" smtClean="0"/>
              <a:t>© Anselm Dohle-Beltinger 2017</a:t>
            </a:r>
            <a:endParaRPr lang="de-DE"/>
          </a:p>
        </p:txBody>
      </p:sp>
    </p:spTree>
    <p:extLst>
      <p:ext uri="{BB962C8B-B14F-4D97-AF65-F5344CB8AC3E}">
        <p14:creationId xmlns:p14="http://schemas.microsoft.com/office/powerpoint/2010/main" val="4081224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28625" y="692150"/>
            <a:ext cx="8969375" cy="576103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Rectangle 9"/>
          <p:cNvSpPr>
            <a:spLocks noGrp="1" noChangeArrowheads="1"/>
          </p:cNvSpPr>
          <p:nvPr>
            <p:ph type="sldNum" sz="quarter" idx="10"/>
          </p:nvPr>
        </p:nvSpPr>
        <p:spPr>
          <a:ln/>
        </p:spPr>
        <p:txBody>
          <a:bodyPr/>
          <a:lstStyle>
            <a:lvl1pPr>
              <a:defRPr/>
            </a:lvl1pPr>
          </a:lstStyle>
          <a:p>
            <a:pPr>
              <a:defRPr/>
            </a:pPr>
            <a:fld id="{7BEBB758-A2DE-4A0F-A5B2-D4A556DBAF9D}" type="slidenum">
              <a:rPr lang="de-DE" altLang="de-DE"/>
              <a:pPr>
                <a:defRPr/>
              </a:pPr>
              <a:t>‹Nr.›</a:t>
            </a:fld>
            <a:endParaRPr lang="de-DE" altLang="de-DE"/>
          </a:p>
        </p:txBody>
      </p:sp>
      <p:sp>
        <p:nvSpPr>
          <p:cNvPr id="4" name="Rectangle 10"/>
          <p:cNvSpPr>
            <a:spLocks noGrp="1" noChangeArrowheads="1"/>
          </p:cNvSpPr>
          <p:nvPr>
            <p:ph type="ftr" sz="quarter" idx="11"/>
          </p:nvPr>
        </p:nvSpPr>
        <p:spPr>
          <a:ln/>
        </p:spPr>
        <p:txBody>
          <a:bodyPr/>
          <a:lstStyle>
            <a:lvl1pPr>
              <a:defRPr/>
            </a:lvl1pPr>
          </a:lstStyle>
          <a:p>
            <a:pPr>
              <a:defRPr/>
            </a:pPr>
            <a:r>
              <a:rPr lang="de-DE" smtClean="0"/>
              <a:t>© Anselm Dohle-Beltinger 2017</a:t>
            </a:r>
            <a:endParaRPr lang="de-DE"/>
          </a:p>
        </p:txBody>
      </p:sp>
    </p:spTree>
    <p:extLst>
      <p:ext uri="{BB962C8B-B14F-4D97-AF65-F5344CB8AC3E}">
        <p14:creationId xmlns:p14="http://schemas.microsoft.com/office/powerpoint/2010/main" val="372739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9"/>
          <p:cNvSpPr>
            <a:spLocks noGrp="1" noChangeArrowheads="1"/>
          </p:cNvSpPr>
          <p:nvPr>
            <p:ph type="sldNum" sz="quarter" idx="10"/>
          </p:nvPr>
        </p:nvSpPr>
        <p:spPr>
          <a:ln/>
        </p:spPr>
        <p:txBody>
          <a:bodyPr/>
          <a:lstStyle>
            <a:lvl1pPr>
              <a:defRPr/>
            </a:lvl1pPr>
          </a:lstStyle>
          <a:p>
            <a:pPr>
              <a:defRPr/>
            </a:pPr>
            <a:fld id="{7C4740EC-AAF3-4A58-AD57-F06D759B39A3}" type="slidenum">
              <a:rPr lang="de-DE" altLang="de-DE"/>
              <a:pPr>
                <a:defRPr/>
              </a:pPr>
              <a:t>‹Nr.›</a:t>
            </a:fld>
            <a:endParaRPr lang="de-DE" altLang="de-DE"/>
          </a:p>
        </p:txBody>
      </p:sp>
      <p:sp>
        <p:nvSpPr>
          <p:cNvPr id="5" name="Rectangle 10"/>
          <p:cNvSpPr>
            <a:spLocks noGrp="1" noChangeArrowheads="1"/>
          </p:cNvSpPr>
          <p:nvPr>
            <p:ph type="ftr" sz="quarter" idx="11"/>
          </p:nvPr>
        </p:nvSpPr>
        <p:spPr>
          <a:ln/>
        </p:spPr>
        <p:txBody>
          <a:bodyPr/>
          <a:lstStyle>
            <a:lvl1pPr>
              <a:defRPr/>
            </a:lvl1pPr>
          </a:lstStyle>
          <a:p>
            <a:pPr>
              <a:defRPr/>
            </a:pPr>
            <a:r>
              <a:rPr lang="de-DE" smtClean="0"/>
              <a:t>© Anselm Dohle-Beltinger 2017</a:t>
            </a:r>
            <a:endParaRPr lang="de-DE"/>
          </a:p>
        </p:txBody>
      </p:sp>
    </p:spTree>
    <p:extLst>
      <p:ext uri="{BB962C8B-B14F-4D97-AF65-F5344CB8AC3E}">
        <p14:creationId xmlns:p14="http://schemas.microsoft.com/office/powerpoint/2010/main" val="3968410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0"/>
            <a:ext cx="84201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9"/>
          <p:cNvSpPr>
            <a:spLocks noGrp="1" noChangeArrowheads="1"/>
          </p:cNvSpPr>
          <p:nvPr>
            <p:ph type="sldNum" sz="quarter" idx="10"/>
          </p:nvPr>
        </p:nvSpPr>
        <p:spPr>
          <a:ln/>
        </p:spPr>
        <p:txBody>
          <a:bodyPr/>
          <a:lstStyle>
            <a:lvl1pPr>
              <a:defRPr/>
            </a:lvl1pPr>
          </a:lstStyle>
          <a:p>
            <a:pPr>
              <a:defRPr/>
            </a:pPr>
            <a:fld id="{679381B8-091F-420F-B27E-F8F48FE7F62C}" type="slidenum">
              <a:rPr lang="de-DE" altLang="de-DE"/>
              <a:pPr>
                <a:defRPr/>
              </a:pPr>
              <a:t>‹Nr.›</a:t>
            </a:fld>
            <a:endParaRPr lang="de-DE" altLang="de-DE"/>
          </a:p>
        </p:txBody>
      </p:sp>
      <p:sp>
        <p:nvSpPr>
          <p:cNvPr id="5" name="Rectangle 10"/>
          <p:cNvSpPr>
            <a:spLocks noGrp="1" noChangeArrowheads="1"/>
          </p:cNvSpPr>
          <p:nvPr>
            <p:ph type="ftr" sz="quarter" idx="11"/>
          </p:nvPr>
        </p:nvSpPr>
        <p:spPr>
          <a:ln/>
        </p:spPr>
        <p:txBody>
          <a:bodyPr/>
          <a:lstStyle>
            <a:lvl1pPr>
              <a:defRPr/>
            </a:lvl1pPr>
          </a:lstStyle>
          <a:p>
            <a:pPr>
              <a:defRPr/>
            </a:pPr>
            <a:r>
              <a:rPr lang="de-DE" smtClean="0"/>
              <a:t>© Anselm Dohle-Beltinger 2017</a:t>
            </a:r>
            <a:endParaRPr lang="de-DE"/>
          </a:p>
        </p:txBody>
      </p:sp>
    </p:spTree>
    <p:extLst>
      <p:ext uri="{BB962C8B-B14F-4D97-AF65-F5344CB8AC3E}">
        <p14:creationId xmlns:p14="http://schemas.microsoft.com/office/powerpoint/2010/main" val="1865463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28625" y="1773238"/>
            <a:ext cx="3394075"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3975100" y="1773238"/>
            <a:ext cx="3395663"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9"/>
          <p:cNvSpPr>
            <a:spLocks noGrp="1" noChangeArrowheads="1"/>
          </p:cNvSpPr>
          <p:nvPr>
            <p:ph type="sldNum" sz="quarter" idx="10"/>
          </p:nvPr>
        </p:nvSpPr>
        <p:spPr>
          <a:ln/>
        </p:spPr>
        <p:txBody>
          <a:bodyPr/>
          <a:lstStyle>
            <a:lvl1pPr>
              <a:defRPr/>
            </a:lvl1pPr>
          </a:lstStyle>
          <a:p>
            <a:pPr>
              <a:defRPr/>
            </a:pPr>
            <a:fld id="{D87CF9D1-C923-4873-8F0F-2DFFBB25505F}" type="slidenum">
              <a:rPr lang="de-DE" altLang="de-DE"/>
              <a:pPr>
                <a:defRPr/>
              </a:pPr>
              <a:t>‹Nr.›</a:t>
            </a:fld>
            <a:endParaRPr lang="de-DE" altLang="de-DE"/>
          </a:p>
        </p:txBody>
      </p:sp>
      <p:sp>
        <p:nvSpPr>
          <p:cNvPr id="6" name="Rectangle 10"/>
          <p:cNvSpPr>
            <a:spLocks noGrp="1" noChangeArrowheads="1"/>
          </p:cNvSpPr>
          <p:nvPr>
            <p:ph type="ftr" sz="quarter" idx="11"/>
          </p:nvPr>
        </p:nvSpPr>
        <p:spPr>
          <a:ln/>
        </p:spPr>
        <p:txBody>
          <a:bodyPr/>
          <a:lstStyle>
            <a:lvl1pPr>
              <a:defRPr/>
            </a:lvl1pPr>
          </a:lstStyle>
          <a:p>
            <a:pPr>
              <a:defRPr/>
            </a:pPr>
            <a:r>
              <a:rPr lang="de-DE" smtClean="0"/>
              <a:t>© Anselm Dohle-Beltinger 2017</a:t>
            </a:r>
            <a:endParaRPr lang="de-DE"/>
          </a:p>
        </p:txBody>
      </p:sp>
    </p:spTree>
    <p:extLst>
      <p:ext uri="{BB962C8B-B14F-4D97-AF65-F5344CB8AC3E}">
        <p14:creationId xmlns:p14="http://schemas.microsoft.com/office/powerpoint/2010/main" val="779229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9"/>
          <p:cNvSpPr>
            <a:spLocks noGrp="1" noChangeArrowheads="1"/>
          </p:cNvSpPr>
          <p:nvPr>
            <p:ph type="sldNum" sz="quarter" idx="10"/>
          </p:nvPr>
        </p:nvSpPr>
        <p:spPr>
          <a:ln/>
        </p:spPr>
        <p:txBody>
          <a:bodyPr/>
          <a:lstStyle>
            <a:lvl1pPr>
              <a:defRPr/>
            </a:lvl1pPr>
          </a:lstStyle>
          <a:p>
            <a:pPr>
              <a:defRPr/>
            </a:pPr>
            <a:fld id="{0B85FDB9-2709-4DC2-ACD3-32AF31115326}" type="slidenum">
              <a:rPr lang="de-DE" altLang="de-DE"/>
              <a:pPr>
                <a:defRPr/>
              </a:pPr>
              <a:t>‹Nr.›</a:t>
            </a:fld>
            <a:endParaRPr lang="de-DE" altLang="de-DE"/>
          </a:p>
        </p:txBody>
      </p:sp>
      <p:sp>
        <p:nvSpPr>
          <p:cNvPr id="8" name="Rectangle 10"/>
          <p:cNvSpPr>
            <a:spLocks noGrp="1" noChangeArrowheads="1"/>
          </p:cNvSpPr>
          <p:nvPr>
            <p:ph type="ftr" sz="quarter" idx="11"/>
          </p:nvPr>
        </p:nvSpPr>
        <p:spPr>
          <a:ln/>
        </p:spPr>
        <p:txBody>
          <a:bodyPr/>
          <a:lstStyle>
            <a:lvl1pPr>
              <a:defRPr/>
            </a:lvl1pPr>
          </a:lstStyle>
          <a:p>
            <a:pPr>
              <a:defRPr/>
            </a:pPr>
            <a:r>
              <a:rPr lang="de-DE" smtClean="0"/>
              <a:t>© Anselm Dohle-Beltinger 2017</a:t>
            </a:r>
            <a:endParaRPr lang="de-DE"/>
          </a:p>
        </p:txBody>
      </p:sp>
    </p:spTree>
    <p:extLst>
      <p:ext uri="{BB962C8B-B14F-4D97-AF65-F5344CB8AC3E}">
        <p14:creationId xmlns:p14="http://schemas.microsoft.com/office/powerpoint/2010/main" val="4007591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9"/>
          <p:cNvSpPr>
            <a:spLocks noGrp="1" noChangeArrowheads="1"/>
          </p:cNvSpPr>
          <p:nvPr>
            <p:ph type="sldNum" sz="quarter" idx="10"/>
          </p:nvPr>
        </p:nvSpPr>
        <p:spPr>
          <a:ln/>
        </p:spPr>
        <p:txBody>
          <a:bodyPr/>
          <a:lstStyle>
            <a:lvl1pPr>
              <a:defRPr/>
            </a:lvl1pPr>
          </a:lstStyle>
          <a:p>
            <a:pPr>
              <a:defRPr/>
            </a:pPr>
            <a:fld id="{47231A39-D3E8-4871-AAE6-385FA35087B2}" type="slidenum">
              <a:rPr lang="de-DE" altLang="de-DE"/>
              <a:pPr>
                <a:defRPr/>
              </a:pPr>
              <a:t>‹Nr.›</a:t>
            </a:fld>
            <a:endParaRPr lang="de-DE" altLang="de-DE"/>
          </a:p>
        </p:txBody>
      </p:sp>
      <p:sp>
        <p:nvSpPr>
          <p:cNvPr id="4" name="Rectangle 10"/>
          <p:cNvSpPr>
            <a:spLocks noGrp="1" noChangeArrowheads="1"/>
          </p:cNvSpPr>
          <p:nvPr>
            <p:ph type="ftr" sz="quarter" idx="11"/>
          </p:nvPr>
        </p:nvSpPr>
        <p:spPr>
          <a:ln/>
        </p:spPr>
        <p:txBody>
          <a:bodyPr/>
          <a:lstStyle>
            <a:lvl1pPr>
              <a:defRPr/>
            </a:lvl1pPr>
          </a:lstStyle>
          <a:p>
            <a:pPr>
              <a:defRPr/>
            </a:pPr>
            <a:r>
              <a:rPr lang="de-DE" smtClean="0"/>
              <a:t>© Anselm Dohle-Beltinger 2017</a:t>
            </a:r>
            <a:endParaRPr lang="de-DE"/>
          </a:p>
        </p:txBody>
      </p:sp>
    </p:spTree>
    <p:extLst>
      <p:ext uri="{BB962C8B-B14F-4D97-AF65-F5344CB8AC3E}">
        <p14:creationId xmlns:p14="http://schemas.microsoft.com/office/powerpoint/2010/main" val="2115923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2C06CFCD-D32E-4EAA-96FD-14FCAE6F6332}" type="slidenum">
              <a:rPr lang="de-DE" altLang="de-DE"/>
              <a:pPr>
                <a:defRPr/>
              </a:pPr>
              <a:t>‹Nr.›</a:t>
            </a:fld>
            <a:endParaRPr lang="de-DE" altLang="de-DE"/>
          </a:p>
        </p:txBody>
      </p:sp>
      <p:sp>
        <p:nvSpPr>
          <p:cNvPr id="3" name="Rectangle 10"/>
          <p:cNvSpPr>
            <a:spLocks noGrp="1" noChangeArrowheads="1"/>
          </p:cNvSpPr>
          <p:nvPr>
            <p:ph type="ftr" sz="quarter" idx="11"/>
          </p:nvPr>
        </p:nvSpPr>
        <p:spPr>
          <a:ln/>
        </p:spPr>
        <p:txBody>
          <a:bodyPr/>
          <a:lstStyle>
            <a:lvl1pPr>
              <a:defRPr/>
            </a:lvl1pPr>
          </a:lstStyle>
          <a:p>
            <a:pPr>
              <a:defRPr/>
            </a:pPr>
            <a:r>
              <a:rPr lang="de-DE" smtClean="0"/>
              <a:t>© Anselm Dohle-Beltinger 2017</a:t>
            </a:r>
            <a:endParaRPr lang="de-DE"/>
          </a:p>
        </p:txBody>
      </p:sp>
    </p:spTree>
    <p:extLst>
      <p:ext uri="{BB962C8B-B14F-4D97-AF65-F5344CB8AC3E}">
        <p14:creationId xmlns:p14="http://schemas.microsoft.com/office/powerpoint/2010/main" val="2920709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138"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9"/>
          <p:cNvSpPr>
            <a:spLocks noGrp="1" noChangeArrowheads="1"/>
          </p:cNvSpPr>
          <p:nvPr>
            <p:ph type="sldNum" sz="quarter" idx="10"/>
          </p:nvPr>
        </p:nvSpPr>
        <p:spPr>
          <a:ln/>
        </p:spPr>
        <p:txBody>
          <a:bodyPr/>
          <a:lstStyle>
            <a:lvl1pPr>
              <a:defRPr/>
            </a:lvl1pPr>
          </a:lstStyle>
          <a:p>
            <a:pPr>
              <a:defRPr/>
            </a:pPr>
            <a:fld id="{B34B719F-E0AC-4AC0-98B5-19469540E261}" type="slidenum">
              <a:rPr lang="de-DE" altLang="de-DE"/>
              <a:pPr>
                <a:defRPr/>
              </a:pPr>
              <a:t>‹Nr.›</a:t>
            </a:fld>
            <a:endParaRPr lang="de-DE" altLang="de-DE"/>
          </a:p>
        </p:txBody>
      </p:sp>
      <p:sp>
        <p:nvSpPr>
          <p:cNvPr id="6" name="Rectangle 10"/>
          <p:cNvSpPr>
            <a:spLocks noGrp="1" noChangeArrowheads="1"/>
          </p:cNvSpPr>
          <p:nvPr>
            <p:ph type="ftr" sz="quarter" idx="11"/>
          </p:nvPr>
        </p:nvSpPr>
        <p:spPr>
          <a:ln/>
        </p:spPr>
        <p:txBody>
          <a:bodyPr/>
          <a:lstStyle>
            <a:lvl1pPr>
              <a:defRPr/>
            </a:lvl1pPr>
          </a:lstStyle>
          <a:p>
            <a:pPr>
              <a:defRPr/>
            </a:pPr>
            <a:r>
              <a:rPr lang="de-DE" smtClean="0"/>
              <a:t>© Anselm Dohle-Beltinger 2017</a:t>
            </a:r>
            <a:endParaRPr lang="de-DE"/>
          </a:p>
        </p:txBody>
      </p:sp>
    </p:spTree>
    <p:extLst>
      <p:ext uri="{BB962C8B-B14F-4D97-AF65-F5344CB8AC3E}">
        <p14:creationId xmlns:p14="http://schemas.microsoft.com/office/powerpoint/2010/main" val="1054593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9"/>
          <p:cNvSpPr>
            <a:spLocks noGrp="1" noChangeArrowheads="1"/>
          </p:cNvSpPr>
          <p:nvPr>
            <p:ph type="sldNum" sz="quarter" idx="10"/>
          </p:nvPr>
        </p:nvSpPr>
        <p:spPr>
          <a:ln/>
        </p:spPr>
        <p:txBody>
          <a:bodyPr/>
          <a:lstStyle>
            <a:lvl1pPr>
              <a:defRPr/>
            </a:lvl1pPr>
          </a:lstStyle>
          <a:p>
            <a:pPr>
              <a:defRPr/>
            </a:pPr>
            <a:fld id="{03E5A44F-7885-467E-9EAD-B41423973C0C}" type="slidenum">
              <a:rPr lang="de-DE" altLang="de-DE"/>
              <a:pPr>
                <a:defRPr/>
              </a:pPr>
              <a:t>‹Nr.›</a:t>
            </a:fld>
            <a:endParaRPr lang="de-DE" altLang="de-DE"/>
          </a:p>
        </p:txBody>
      </p:sp>
      <p:sp>
        <p:nvSpPr>
          <p:cNvPr id="6" name="Rectangle 10"/>
          <p:cNvSpPr>
            <a:spLocks noGrp="1" noChangeArrowheads="1"/>
          </p:cNvSpPr>
          <p:nvPr>
            <p:ph type="ftr" sz="quarter" idx="11"/>
          </p:nvPr>
        </p:nvSpPr>
        <p:spPr>
          <a:ln/>
        </p:spPr>
        <p:txBody>
          <a:bodyPr/>
          <a:lstStyle>
            <a:lvl1pPr>
              <a:defRPr/>
            </a:lvl1pPr>
          </a:lstStyle>
          <a:p>
            <a:pPr>
              <a:defRPr/>
            </a:pPr>
            <a:r>
              <a:rPr lang="de-DE" smtClean="0"/>
              <a:t>© Anselm Dohle-Beltinger 2017</a:t>
            </a:r>
            <a:endParaRPr lang="de-DE"/>
          </a:p>
        </p:txBody>
      </p:sp>
    </p:spTree>
    <p:extLst>
      <p:ext uri="{BB962C8B-B14F-4D97-AF65-F5344CB8AC3E}">
        <p14:creationId xmlns:p14="http://schemas.microsoft.com/office/powerpoint/2010/main" val="882937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ChangeArrowheads="1"/>
          </p:cNvSpPr>
          <p:nvPr/>
        </p:nvSpPr>
        <p:spPr bwMode="auto">
          <a:xfrm>
            <a:off x="0" y="0"/>
            <a:ext cx="9906000" cy="692150"/>
          </a:xfrm>
          <a:prstGeom prst="rect">
            <a:avLst/>
          </a:prstGeom>
          <a:noFill/>
          <a:ln>
            <a:noFill/>
          </a:ln>
        </p:spPr>
        <p:txBody>
          <a:bodyPr wrap="none" lIns="92075" tIns="46038" rIns="92075" bIns="46038" anchor="ct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3200" dirty="0">
                <a:solidFill>
                  <a:schemeClr val="accent2"/>
                </a:solidFill>
              </a:rPr>
              <a:t>Der betriebliche Leistungsprozess</a:t>
            </a:r>
          </a:p>
        </p:txBody>
      </p:sp>
      <p:sp>
        <p:nvSpPr>
          <p:cNvPr id="1029" name="Rectangle 5"/>
          <p:cNvSpPr>
            <a:spLocks noGrp="1" noChangeArrowheads="1"/>
          </p:cNvSpPr>
          <p:nvPr>
            <p:ph type="title"/>
          </p:nvPr>
        </p:nvSpPr>
        <p:spPr bwMode="auto">
          <a:xfrm>
            <a:off x="428625" y="692150"/>
            <a:ext cx="89693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4" tIns="46032" rIns="92064" bIns="46032" numCol="1" anchor="ctr" anchorCtr="0" compatLnSpc="1">
            <a:prstTxWarp prst="textNoShape">
              <a:avLst/>
            </a:prstTxWarp>
          </a:bodyPr>
          <a:lstStyle/>
          <a:p>
            <a:pPr lvl="0"/>
            <a:r>
              <a:rPr lang="de-DE" altLang="de-DE" smtClean="0"/>
              <a:t>Klicken Sie, um das Titelformat zu bearbeiten</a:t>
            </a:r>
          </a:p>
        </p:txBody>
      </p:sp>
      <p:sp>
        <p:nvSpPr>
          <p:cNvPr id="1030" name="Rectangle 6"/>
          <p:cNvSpPr>
            <a:spLocks noGrp="1" noChangeArrowheads="1"/>
          </p:cNvSpPr>
          <p:nvPr>
            <p:ph type="body" idx="1"/>
          </p:nvPr>
        </p:nvSpPr>
        <p:spPr bwMode="auto">
          <a:xfrm>
            <a:off x="428625" y="1773238"/>
            <a:ext cx="6942138"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4" tIns="46032" rIns="92064" bIns="46032" numCol="1" anchor="t" anchorCtr="0" compatLnSpc="1">
            <a:prstTxWarp prst="textNoShape">
              <a:avLst/>
            </a:prstTxWarp>
          </a:bodyPr>
          <a:lstStyle/>
          <a:p>
            <a:pPr lvl="0"/>
            <a:r>
              <a:rPr lang="de-DE" altLang="de-DE" smtClean="0"/>
              <a:t>Klicken Sie, um die Formate des Vorlagentextes zu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31" name="Rectangle 7"/>
          <p:cNvSpPr>
            <a:spLocks noChangeArrowheads="1"/>
          </p:cNvSpPr>
          <p:nvPr/>
        </p:nvSpPr>
        <p:spPr bwMode="auto">
          <a:xfrm>
            <a:off x="7450138" y="1989138"/>
            <a:ext cx="21812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lstStyle>
            <a:lvl1pPr marL="342900" indent="-342900"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buFontTx/>
              <a:buChar char="•"/>
            </a:pPr>
            <a:endParaRPr lang="de-DE" altLang="de-DE" sz="2800"/>
          </a:p>
        </p:txBody>
      </p:sp>
      <p:sp>
        <p:nvSpPr>
          <p:cNvPr id="183305" name="Rectangle 9"/>
          <p:cNvSpPr>
            <a:spLocks noGrp="1" noChangeArrowheads="1"/>
          </p:cNvSpPr>
          <p:nvPr>
            <p:ph type="sldNum" sz="quarter" idx="4"/>
          </p:nvPr>
        </p:nvSpPr>
        <p:spPr bwMode="auto">
          <a:xfrm>
            <a:off x="508000" y="6553200"/>
            <a:ext cx="2063750" cy="304800"/>
          </a:xfrm>
          <a:prstGeom prst="rect">
            <a:avLst/>
          </a:prstGeom>
          <a:noFill/>
          <a:ln w="9525">
            <a:noFill/>
            <a:miter lim="800000"/>
            <a:headEnd/>
            <a:tailEnd/>
          </a:ln>
          <a:effectLst/>
        </p:spPr>
        <p:txBody>
          <a:bodyPr vert="horz" wrap="none" lIns="92064" tIns="46032" rIns="92064" bIns="46032" numCol="1" anchor="ctr" anchorCtr="0" compatLnSpc="1">
            <a:prstTxWarp prst="textNoShape">
              <a:avLst/>
            </a:prstTxWarp>
          </a:bodyPr>
          <a:lstStyle>
            <a:lvl1pPr algn="l">
              <a:spcBef>
                <a:spcPct val="0"/>
              </a:spcBef>
              <a:defRPr sz="1400" smtClean="0">
                <a:solidFill>
                  <a:schemeClr val="tx1"/>
                </a:solidFill>
              </a:defRPr>
            </a:lvl1pPr>
          </a:lstStyle>
          <a:p>
            <a:pPr>
              <a:defRPr/>
            </a:pPr>
            <a:fld id="{4A354E9D-25AF-4E32-AC42-14278331F764}" type="slidenum">
              <a:rPr lang="de-DE" altLang="de-DE" smtClean="0"/>
              <a:pPr>
                <a:defRPr/>
              </a:pPr>
              <a:t>‹Nr.›</a:t>
            </a:fld>
            <a:endParaRPr lang="de-DE" altLang="de-DE" dirty="0"/>
          </a:p>
        </p:txBody>
      </p:sp>
      <p:sp>
        <p:nvSpPr>
          <p:cNvPr id="183306" name="Rectangle 10"/>
          <p:cNvSpPr>
            <a:spLocks noGrp="1" noChangeArrowheads="1"/>
          </p:cNvSpPr>
          <p:nvPr>
            <p:ph type="ftr" sz="quarter" idx="3"/>
          </p:nvPr>
        </p:nvSpPr>
        <p:spPr bwMode="auto">
          <a:xfrm>
            <a:off x="5694363" y="6524625"/>
            <a:ext cx="4211637" cy="333375"/>
          </a:xfrm>
          <a:prstGeom prst="rect">
            <a:avLst/>
          </a:prstGeom>
          <a:noFill/>
          <a:ln w="9525">
            <a:noFill/>
            <a:miter lim="800000"/>
            <a:headEnd/>
            <a:tailEnd/>
          </a:ln>
          <a:effectLst/>
        </p:spPr>
        <p:txBody>
          <a:bodyPr vert="horz" wrap="none" lIns="92064" tIns="46032" rIns="92064" bIns="46032" numCol="1" anchor="ctr" anchorCtr="0" compatLnSpc="1">
            <a:prstTxWarp prst="textNoShape">
              <a:avLst/>
            </a:prstTxWarp>
          </a:bodyPr>
          <a:lstStyle>
            <a:lvl1pPr algn="r">
              <a:spcBef>
                <a:spcPct val="0"/>
              </a:spcBef>
              <a:defRPr sz="1400">
                <a:solidFill>
                  <a:schemeClr val="tx1"/>
                </a:solidFill>
                <a:latin typeface="Arial" charset="0"/>
              </a:defRPr>
            </a:lvl1pPr>
          </a:lstStyle>
          <a:p>
            <a:pPr>
              <a:defRPr/>
            </a:pPr>
            <a:r>
              <a:rPr lang="de-DE" smtClean="0"/>
              <a:t>© Anselm Dohle-Beltinger 2017</a:t>
            </a:r>
            <a:endParaRPr lang="de-DE"/>
          </a:p>
        </p:txBody>
      </p:sp>
      <p:cxnSp>
        <p:nvCxnSpPr>
          <p:cNvPr id="3" name="Gerader Verbinder 2"/>
          <p:cNvCxnSpPr/>
          <p:nvPr userDrawn="1"/>
        </p:nvCxnSpPr>
        <p:spPr bwMode="auto">
          <a:xfrm>
            <a:off x="0" y="620688"/>
            <a:ext cx="9906000" cy="0"/>
          </a:xfrm>
          <a:prstGeom prst="line">
            <a:avLst/>
          </a:prstGeom>
          <a:solidFill>
            <a:srgbClr val="0099FF"/>
          </a:solidFill>
          <a:ln w="38100" cap="flat" cmpd="sng" algn="ctr">
            <a:solidFill>
              <a:schemeClr val="accent2"/>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p:hf hd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eaLnBrk="0" fontAlgn="base" hangingPunct="0">
        <a:spcBef>
          <a:spcPct val="0"/>
        </a:spcBef>
        <a:spcAft>
          <a:spcPct val="0"/>
        </a:spcAft>
        <a:defRPr sz="3600">
          <a:solidFill>
            <a:schemeClr val="tx2"/>
          </a:solidFill>
          <a:latin typeface="Arial" charset="0"/>
        </a:defRPr>
      </a:lvl6pPr>
      <a:lvl7pPr marL="914400" algn="ctr" rtl="0" eaLnBrk="0" fontAlgn="base" hangingPunct="0">
        <a:spcBef>
          <a:spcPct val="0"/>
        </a:spcBef>
        <a:spcAft>
          <a:spcPct val="0"/>
        </a:spcAft>
        <a:defRPr sz="3600">
          <a:solidFill>
            <a:schemeClr val="tx2"/>
          </a:solidFill>
          <a:latin typeface="Arial" charset="0"/>
        </a:defRPr>
      </a:lvl7pPr>
      <a:lvl8pPr marL="1371600" algn="ctr" rtl="0" eaLnBrk="0" fontAlgn="base" hangingPunct="0">
        <a:spcBef>
          <a:spcPct val="0"/>
        </a:spcBef>
        <a:spcAft>
          <a:spcPct val="0"/>
        </a:spcAft>
        <a:defRPr sz="3600">
          <a:solidFill>
            <a:schemeClr val="tx2"/>
          </a:solidFill>
          <a:latin typeface="Arial" charset="0"/>
        </a:defRPr>
      </a:lvl8pPr>
      <a:lvl9pPr marL="1828800" algn="ctr" rtl="0" eaLnBrk="0" fontAlgn="base" hangingPunct="0">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669925" indent="-325438" algn="l" rtl="0" eaLnBrk="0" fontAlgn="base" hangingPunct="0">
        <a:spcBef>
          <a:spcPct val="20000"/>
        </a:spcBef>
        <a:spcAft>
          <a:spcPct val="0"/>
        </a:spcAft>
        <a:buChar char="–"/>
        <a:defRPr sz="2400">
          <a:solidFill>
            <a:schemeClr val="tx1"/>
          </a:solidFill>
          <a:latin typeface="+mn-lt"/>
        </a:defRPr>
      </a:lvl2pPr>
      <a:lvl3pPr marL="952500" indent="-280988" algn="l" rtl="0" eaLnBrk="0" fontAlgn="base" hangingPunct="0">
        <a:spcBef>
          <a:spcPct val="20000"/>
        </a:spcBef>
        <a:spcAft>
          <a:spcPct val="0"/>
        </a:spcAft>
        <a:buChar char="•"/>
        <a:defRPr sz="2000">
          <a:solidFill>
            <a:schemeClr val="tx1"/>
          </a:solidFill>
          <a:latin typeface="+mn-lt"/>
        </a:defRPr>
      </a:lvl3pPr>
      <a:lvl4pPr marL="1316038" indent="-352425" algn="l" rtl="0" eaLnBrk="0" fontAlgn="base" hangingPunct="0">
        <a:spcBef>
          <a:spcPct val="20000"/>
        </a:spcBef>
        <a:spcAft>
          <a:spcPct val="0"/>
        </a:spcAft>
        <a:buChar char="–"/>
        <a:defRPr>
          <a:solidFill>
            <a:schemeClr val="tx1"/>
          </a:solidFill>
          <a:latin typeface="+mn-lt"/>
        </a:defRPr>
      </a:lvl4pPr>
      <a:lvl5pPr marL="1552575" indent="-234950" algn="l" rtl="0" eaLnBrk="0" fontAlgn="base" hangingPunct="0">
        <a:spcBef>
          <a:spcPct val="20000"/>
        </a:spcBef>
        <a:spcAft>
          <a:spcPct val="0"/>
        </a:spcAft>
        <a:buChar char="•"/>
        <a:defRPr sz="1600">
          <a:solidFill>
            <a:schemeClr val="tx1"/>
          </a:solidFill>
          <a:latin typeface="+mn-lt"/>
        </a:defRPr>
      </a:lvl5pPr>
      <a:lvl6pPr marL="2009775" indent="-234950" algn="l" rtl="0" eaLnBrk="0" fontAlgn="base" hangingPunct="0">
        <a:spcBef>
          <a:spcPct val="20000"/>
        </a:spcBef>
        <a:spcAft>
          <a:spcPct val="0"/>
        </a:spcAft>
        <a:buChar char="•"/>
        <a:defRPr sz="1600">
          <a:solidFill>
            <a:schemeClr val="tx1"/>
          </a:solidFill>
          <a:latin typeface="+mn-lt"/>
        </a:defRPr>
      </a:lvl6pPr>
      <a:lvl7pPr marL="2466975" indent="-234950" algn="l" rtl="0" eaLnBrk="0" fontAlgn="base" hangingPunct="0">
        <a:spcBef>
          <a:spcPct val="20000"/>
        </a:spcBef>
        <a:spcAft>
          <a:spcPct val="0"/>
        </a:spcAft>
        <a:buChar char="•"/>
        <a:defRPr sz="1600">
          <a:solidFill>
            <a:schemeClr val="tx1"/>
          </a:solidFill>
          <a:latin typeface="+mn-lt"/>
        </a:defRPr>
      </a:lvl7pPr>
      <a:lvl8pPr marL="2924175" indent="-234950" algn="l" rtl="0" eaLnBrk="0" fontAlgn="base" hangingPunct="0">
        <a:spcBef>
          <a:spcPct val="20000"/>
        </a:spcBef>
        <a:spcAft>
          <a:spcPct val="0"/>
        </a:spcAft>
        <a:buChar char="•"/>
        <a:defRPr sz="1600">
          <a:solidFill>
            <a:schemeClr val="tx1"/>
          </a:solidFill>
          <a:latin typeface="+mn-lt"/>
        </a:defRPr>
      </a:lvl8pPr>
      <a:lvl9pPr marL="3381375" indent="-234950" algn="l" rtl="0" eaLnBrk="0" fontAlgn="base" hangingPunct="0">
        <a:spcBef>
          <a:spcPct val="20000"/>
        </a:spcBef>
        <a:spcAft>
          <a:spcPct val="0"/>
        </a:spcAft>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13.png"/><Relationship Id="rId5" Type="http://schemas.openxmlformats.org/officeDocument/2006/relationships/image" Target="../media/image12.wmf"/><Relationship Id="rId4"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16.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14.wmf"/><Relationship Id="rId4" Type="http://schemas.openxmlformats.org/officeDocument/2006/relationships/oleObject" Target="../embeddings/oleObject9.bin"/><Relationship Id="rId9" Type="http://schemas.openxmlformats.org/officeDocument/2006/relationships/image" Target="../media/image16.w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4.xml"/><Relationship Id="rId1" Type="http://schemas.openxmlformats.org/officeDocument/2006/relationships/vmlDrawing" Target="../drawings/vmlDrawing7.vml"/><Relationship Id="rId5" Type="http://schemas.openxmlformats.org/officeDocument/2006/relationships/image" Target="../media/image18.png"/><Relationship Id="rId4" Type="http://schemas.openxmlformats.org/officeDocument/2006/relationships/image" Target="../media/image17.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vmlDrawing" Target="../drawings/vmlDrawing8.vml"/><Relationship Id="rId5" Type="http://schemas.openxmlformats.org/officeDocument/2006/relationships/image" Target="../media/image19.wmf"/><Relationship Id="rId4" Type="http://schemas.openxmlformats.org/officeDocument/2006/relationships/oleObject" Target="../embeddings/oleObject13.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0.wmf"/><Relationship Id="rId4" Type="http://schemas.openxmlformats.org/officeDocument/2006/relationships/oleObject" Target="../embeddings/oleObject14.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1.wmf"/></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vmlDrawing" Target="../drawings/vmlDrawing11.vml"/><Relationship Id="rId5" Type="http://schemas.openxmlformats.org/officeDocument/2006/relationships/image" Target="../media/image19.wmf"/><Relationship Id="rId4" Type="http://schemas.openxmlformats.org/officeDocument/2006/relationships/oleObject" Target="../embeddings/oleObject16.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3.xml"/><Relationship Id="rId1" Type="http://schemas.openxmlformats.org/officeDocument/2006/relationships/vmlDrawing" Target="../drawings/vmlDrawing12.vml"/><Relationship Id="rId4" Type="http://schemas.openxmlformats.org/officeDocument/2006/relationships/image" Target="../media/image22.w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8.bin"/><Relationship Id="rId7"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image" Target="../media/image23.wmf"/></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vmlDrawing" Target="../drawings/vmlDrawing14.vml"/><Relationship Id="rId5" Type="http://schemas.openxmlformats.org/officeDocument/2006/relationships/image" Target="../media/image24.wmf"/><Relationship Id="rId4" Type="http://schemas.openxmlformats.org/officeDocument/2006/relationships/oleObject" Target="../embeddings/oleObject22.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2.w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2.w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95313" y="1071563"/>
            <a:ext cx="8832850" cy="1414462"/>
          </a:xfrm>
          <a:solidFill>
            <a:srgbClr val="FF9900"/>
          </a:solidFill>
          <a:ln w="12700" cap="flat">
            <a:solidFill>
              <a:schemeClr val="tx1"/>
            </a:solidFill>
            <a:miter lim="800000"/>
            <a:headEnd/>
            <a:tailEnd/>
          </a:ln>
        </p:spPr>
        <p:txBody>
          <a:bodyPr lIns="92075" tIns="46038" rIns="92075" bIns="46038"/>
          <a:lstStyle/>
          <a:p>
            <a:pPr>
              <a:tabLst>
                <a:tab pos="2870200" algn="l"/>
              </a:tabLst>
            </a:pPr>
            <a:r>
              <a:rPr lang="de-DE" altLang="de-DE" smtClean="0"/>
              <a:t>Der betriebliche Leistungsprozess</a:t>
            </a:r>
            <a:endParaRPr lang="de-DE" altLang="de-DE" sz="3200" smtClean="0"/>
          </a:p>
        </p:txBody>
      </p:sp>
      <p:sp>
        <p:nvSpPr>
          <p:cNvPr id="4099" name="Text Box 4"/>
          <p:cNvSpPr txBox="1">
            <a:spLocks noChangeArrowheads="1"/>
          </p:cNvSpPr>
          <p:nvPr/>
        </p:nvSpPr>
        <p:spPr bwMode="auto">
          <a:xfrm>
            <a:off x="2952750" y="2571750"/>
            <a:ext cx="403225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spcBef>
                <a:spcPct val="20000"/>
              </a:spcBef>
              <a:defRPr sz="2400">
                <a:solidFill>
                  <a:schemeClr val="tx1"/>
                </a:solidFill>
                <a:latin typeface="Arial" panose="020B0604020202020204" pitchFamily="34" charset="0"/>
              </a:defRPr>
            </a:lvl1pPr>
            <a:lvl2pPr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50000"/>
              </a:spcBef>
            </a:pPr>
            <a:r>
              <a:rPr lang="de-DE" altLang="de-DE" sz="3600"/>
              <a:t>Kapitel 5:</a:t>
            </a:r>
          </a:p>
          <a:p>
            <a:pPr lvl="1" algn="l">
              <a:spcBef>
                <a:spcPct val="50000"/>
              </a:spcBef>
              <a:buFontTx/>
              <a:buChar char="•"/>
            </a:pPr>
            <a:r>
              <a:rPr lang="de-DE" altLang="de-DE" sz="3600">
                <a:solidFill>
                  <a:schemeClr val="tx2"/>
                </a:solidFill>
              </a:rPr>
              <a:t> Beschaffung</a:t>
            </a:r>
          </a:p>
          <a:p>
            <a:pPr lvl="1" algn="l">
              <a:spcBef>
                <a:spcPct val="50000"/>
              </a:spcBef>
              <a:buFontTx/>
              <a:buChar char="•"/>
            </a:pPr>
            <a:r>
              <a:rPr lang="de-DE" altLang="de-DE" sz="3600">
                <a:solidFill>
                  <a:schemeClr val="tx2"/>
                </a:solidFill>
              </a:rPr>
              <a:t> Produktion</a:t>
            </a:r>
          </a:p>
          <a:p>
            <a:pPr algn="l">
              <a:spcBef>
                <a:spcPct val="50000"/>
              </a:spcBef>
            </a:pPr>
            <a:r>
              <a:rPr lang="de-DE" altLang="de-DE" sz="2000"/>
              <a:t>Kapitel 6:</a:t>
            </a:r>
          </a:p>
          <a:p>
            <a:pPr lvl="1" algn="l">
              <a:spcBef>
                <a:spcPct val="50000"/>
              </a:spcBef>
              <a:buFont typeface="Arial" panose="020B0604020202020204" pitchFamily="34" charset="0"/>
              <a:buChar char="•"/>
            </a:pPr>
            <a:r>
              <a:rPr lang="de-DE" altLang="de-DE" sz="2000">
                <a:solidFill>
                  <a:schemeClr val="tx2"/>
                </a:solidFill>
              </a:rPr>
              <a:t> Absatz</a:t>
            </a:r>
          </a:p>
        </p:txBody>
      </p:sp>
      <p:sp>
        <p:nvSpPr>
          <p:cNvPr id="4100" name="Textfeld 3"/>
          <p:cNvSpPr txBox="1">
            <a:spLocks noChangeArrowheads="1"/>
          </p:cNvSpPr>
          <p:nvPr/>
        </p:nvSpPr>
        <p:spPr bwMode="auto">
          <a:xfrm>
            <a:off x="7310438" y="142875"/>
            <a:ext cx="20716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a:solidFill>
                  <a:srgbClr val="FF9900"/>
                </a:solidFill>
              </a:rPr>
              <a:t>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fld id="{0E3E0E1A-6D25-4D5D-B61E-587562A39D0E}" type="slidenum">
              <a:rPr lang="de-DE" altLang="de-DE" sz="1400"/>
              <a:pPr algn="l">
                <a:spcBef>
                  <a:spcPct val="0"/>
                </a:spcBef>
              </a:pPr>
              <a:t>10</a:t>
            </a:fld>
            <a:endParaRPr lang="de-DE" altLang="de-DE" sz="1400"/>
          </a:p>
        </p:txBody>
      </p:sp>
      <p:sp>
        <p:nvSpPr>
          <p:cNvPr id="19459"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r>
              <a:rPr lang="de-DE" altLang="de-DE" sz="1400" smtClean="0"/>
              <a:t>© Anselm Dohle-Beltinger 2017</a:t>
            </a:r>
          </a:p>
        </p:txBody>
      </p:sp>
      <p:sp>
        <p:nvSpPr>
          <p:cNvPr id="19460" name="Rectangle 2"/>
          <p:cNvSpPr>
            <a:spLocks noGrp="1" noChangeArrowheads="1"/>
          </p:cNvSpPr>
          <p:nvPr>
            <p:ph type="title"/>
          </p:nvPr>
        </p:nvSpPr>
        <p:spPr/>
        <p:txBody>
          <a:bodyPr/>
          <a:lstStyle/>
          <a:p>
            <a:r>
              <a:rPr lang="de-DE" altLang="de-DE" smtClean="0"/>
              <a:t>Ergebnisse der langfristigen Produktionsprogrammplanung</a:t>
            </a:r>
          </a:p>
        </p:txBody>
      </p:sp>
      <p:sp>
        <p:nvSpPr>
          <p:cNvPr id="19461" name="Rectangle 3"/>
          <p:cNvSpPr>
            <a:spLocks noGrp="1" noChangeArrowheads="1"/>
          </p:cNvSpPr>
          <p:nvPr>
            <p:ph type="body" idx="1"/>
          </p:nvPr>
        </p:nvSpPr>
        <p:spPr>
          <a:xfrm>
            <a:off x="428625" y="1773238"/>
            <a:ext cx="8269288" cy="4679950"/>
          </a:xfrm>
        </p:spPr>
        <p:txBody>
          <a:bodyPr/>
          <a:lstStyle/>
          <a:p>
            <a:pPr>
              <a:lnSpc>
                <a:spcPct val="90000"/>
              </a:lnSpc>
            </a:pPr>
            <a:r>
              <a:rPr lang="de-DE" altLang="de-DE" sz="2200" smtClean="0"/>
              <a:t>Produktfelder (Nahrungsmittel: Schokolade, Kekse) bzw.</a:t>
            </a:r>
          </a:p>
          <a:p>
            <a:pPr>
              <a:lnSpc>
                <a:spcPct val="90000"/>
              </a:lnSpc>
            </a:pPr>
            <a:r>
              <a:rPr lang="de-DE" altLang="de-DE" sz="2200" smtClean="0"/>
              <a:t>Produktgruppen (Tafeln, Figuren; Butterkeks, Spekulatius) und </a:t>
            </a:r>
          </a:p>
          <a:p>
            <a:pPr>
              <a:lnSpc>
                <a:spcPct val="90000"/>
              </a:lnSpc>
            </a:pPr>
            <a:r>
              <a:rPr lang="de-DE" altLang="de-DE" sz="2200" smtClean="0"/>
              <a:t>Produktentwicklung (Neu-, Fortentwicklung)</a:t>
            </a:r>
          </a:p>
          <a:p>
            <a:pPr>
              <a:lnSpc>
                <a:spcPct val="90000"/>
              </a:lnSpc>
            </a:pPr>
            <a:r>
              <a:rPr lang="de-DE" altLang="de-DE" sz="2200" smtClean="0"/>
              <a:t>Entscheidung: „make or buy“ (Fertigungstiefe)</a:t>
            </a:r>
          </a:p>
          <a:p>
            <a:pPr>
              <a:lnSpc>
                <a:spcPct val="90000"/>
              </a:lnSpc>
            </a:pPr>
            <a:r>
              <a:rPr lang="de-DE" altLang="de-DE" sz="2200" smtClean="0"/>
              <a:t>Ø Produktionshöchstmenge und Fertigungsverfahren</a:t>
            </a:r>
          </a:p>
          <a:p>
            <a:pPr>
              <a:lnSpc>
                <a:spcPct val="90000"/>
              </a:lnSpc>
              <a:buFontTx/>
              <a:buNone/>
            </a:pPr>
            <a:r>
              <a:rPr lang="de-DE" altLang="de-DE" sz="2200" smtClean="0"/>
              <a:t>	</a:t>
            </a:r>
            <a:r>
              <a:rPr lang="de-DE" altLang="de-DE" sz="2200" smtClean="0">
                <a:sym typeface="Symbol" panose="05050102010706020507" pitchFamily="18" charset="2"/>
              </a:rPr>
              <a:t> </a:t>
            </a:r>
            <a:r>
              <a:rPr lang="de-DE" altLang="de-DE" sz="2200" smtClean="0"/>
              <a:t>Kapazitätsrahmen für Betriebsmittel und Arbeitskräfte</a:t>
            </a:r>
          </a:p>
          <a:p>
            <a:pPr>
              <a:lnSpc>
                <a:spcPct val="90000"/>
              </a:lnSpc>
              <a:spcBef>
                <a:spcPct val="0"/>
              </a:spcBef>
              <a:buFontTx/>
              <a:buNone/>
            </a:pPr>
            <a:r>
              <a:rPr lang="de-DE" altLang="de-DE" sz="2200" smtClean="0"/>
              <a:t>	</a:t>
            </a:r>
            <a:r>
              <a:rPr lang="de-DE" altLang="de-DE" sz="2200" b="1" smtClean="0">
                <a:sym typeface="Symbol" panose="05050102010706020507" pitchFamily="18" charset="2"/>
              </a:rPr>
              <a:t></a:t>
            </a:r>
            <a:r>
              <a:rPr lang="de-DE" altLang="de-DE" sz="2200" smtClean="0"/>
              <a:t> Investitionsprogramm und Finanzierungsbedarf</a:t>
            </a:r>
          </a:p>
          <a:p>
            <a:pPr>
              <a:lnSpc>
                <a:spcPct val="90000"/>
              </a:lnSpc>
              <a:spcBef>
                <a:spcPct val="0"/>
              </a:spcBef>
              <a:buFontTx/>
              <a:buNone/>
            </a:pPr>
            <a:endParaRPr lang="de-DE" altLang="de-DE" sz="2200" smtClean="0"/>
          </a:p>
          <a:p>
            <a:pPr lvl="1">
              <a:lnSpc>
                <a:spcPct val="90000"/>
              </a:lnSpc>
            </a:pPr>
            <a:r>
              <a:rPr lang="de-DE" altLang="de-DE" sz="2200" smtClean="0"/>
              <a:t>Standortplanung (außerhalb und innerhalb der vorhandenen Fertigungsstätten) für Betriebsmittel und Läger</a:t>
            </a:r>
          </a:p>
        </p:txBody>
      </p:sp>
      <p:sp>
        <p:nvSpPr>
          <p:cNvPr id="19462" name="Textfeld 22"/>
          <p:cNvSpPr txBox="1">
            <a:spLocks noChangeArrowheads="1"/>
          </p:cNvSpPr>
          <p:nvPr/>
        </p:nvSpPr>
        <p:spPr bwMode="auto">
          <a:xfrm>
            <a:off x="7381875" y="0"/>
            <a:ext cx="2071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a:solidFill>
                  <a:srgbClr val="FF9900"/>
                </a:solidFill>
              </a:rPr>
              <a:t>5.2.3</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nummernplatzhalt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fld id="{8BEFCF18-5AA6-426D-99D0-A8A4DB8B852D}" type="slidenum">
              <a:rPr lang="de-DE" altLang="de-DE" sz="1400"/>
              <a:pPr algn="l">
                <a:spcBef>
                  <a:spcPct val="0"/>
                </a:spcBef>
              </a:pPr>
              <a:t>11</a:t>
            </a:fld>
            <a:endParaRPr lang="de-DE" altLang="de-DE" sz="1400"/>
          </a:p>
        </p:txBody>
      </p:sp>
      <p:sp>
        <p:nvSpPr>
          <p:cNvPr id="21507"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r>
              <a:rPr lang="de-DE" altLang="de-DE" sz="1400" smtClean="0"/>
              <a:t>© Anselm Dohle-Beltinger 2017</a:t>
            </a:r>
          </a:p>
        </p:txBody>
      </p:sp>
      <p:pic>
        <p:nvPicPr>
          <p:cNvPr id="21508" name="Picture 2" descr="Produktionstypen"/>
          <p:cNvPicPr>
            <a:picLocks noChangeAspect="1" noChangeArrowheads="1"/>
          </p:cNvPicPr>
          <p:nvPr/>
        </p:nvPicPr>
        <p:blipFill>
          <a:blip r:embed="rId3">
            <a:lum bright="-12000" contrast="54000"/>
            <a:extLst>
              <a:ext uri="{28A0092B-C50C-407E-A947-70E740481C1C}">
                <a14:useLocalDpi xmlns:a14="http://schemas.microsoft.com/office/drawing/2010/main" val="0"/>
              </a:ext>
            </a:extLst>
          </a:blip>
          <a:srcRect l="2412" t="7538" r="3706" b="50639"/>
          <a:stretch>
            <a:fillRect/>
          </a:stretch>
        </p:blipFill>
        <p:spPr bwMode="auto">
          <a:xfrm>
            <a:off x="704850" y="908050"/>
            <a:ext cx="8424863"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3"/>
          <p:cNvSpPr txBox="1">
            <a:spLocks noChangeArrowheads="1"/>
          </p:cNvSpPr>
          <p:nvPr/>
        </p:nvSpPr>
        <p:spPr bwMode="auto">
          <a:xfrm rot="-5400000">
            <a:off x="7262812" y="3289301"/>
            <a:ext cx="4003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sz="1600"/>
              <a:t>Quelle: Gabler Wirtschaftslexikon, </a:t>
            </a:r>
            <a:r>
              <a:rPr lang="de-DE" altLang="de-DE" sz="1600" baseline="30000"/>
              <a:t>14.</a:t>
            </a:r>
            <a:r>
              <a:rPr lang="de-DE" altLang="de-DE" sz="1600"/>
              <a:t> 1997</a:t>
            </a:r>
          </a:p>
        </p:txBody>
      </p:sp>
      <p:sp>
        <p:nvSpPr>
          <p:cNvPr id="21510" name="Textfeld 22"/>
          <p:cNvSpPr txBox="1">
            <a:spLocks noChangeArrowheads="1"/>
          </p:cNvSpPr>
          <p:nvPr/>
        </p:nvSpPr>
        <p:spPr bwMode="auto">
          <a:xfrm>
            <a:off x="7381875" y="0"/>
            <a:ext cx="2071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a:solidFill>
                  <a:srgbClr val="FF9900"/>
                </a:solidFill>
              </a:rPr>
              <a:t>5.2.4</a:t>
            </a:r>
          </a:p>
        </p:txBody>
      </p:sp>
      <p:sp>
        <p:nvSpPr>
          <p:cNvPr id="21511" name="Line 8"/>
          <p:cNvSpPr>
            <a:spLocks noChangeShapeType="1"/>
          </p:cNvSpPr>
          <p:nvPr/>
        </p:nvSpPr>
        <p:spPr bwMode="auto">
          <a:xfrm>
            <a:off x="9417050" y="2924175"/>
            <a:ext cx="0" cy="576263"/>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21512" name="Line 9"/>
          <p:cNvSpPr>
            <a:spLocks noChangeShapeType="1"/>
          </p:cNvSpPr>
          <p:nvPr/>
        </p:nvSpPr>
        <p:spPr bwMode="auto">
          <a:xfrm>
            <a:off x="9417050" y="4365625"/>
            <a:ext cx="0" cy="576263"/>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21513" name="Text Box 10"/>
          <p:cNvSpPr txBox="1">
            <a:spLocks noChangeArrowheads="1"/>
          </p:cNvSpPr>
          <p:nvPr/>
        </p:nvSpPr>
        <p:spPr bwMode="auto">
          <a:xfrm>
            <a:off x="6824663" y="2781300"/>
            <a:ext cx="863600" cy="304800"/>
          </a:xfrm>
          <a:prstGeom prst="rect">
            <a:avLst/>
          </a:prstGeom>
          <a:noFill/>
          <a:ln>
            <a:noFill/>
          </a:ln>
          <a:effectLst/>
          <a:extLst>
            <a:ext uri="{909E8E84-426E-40DD-AFC4-6F175D3DCCD1}">
              <a14:hiddenFill xmlns:a14="http://schemas.microsoft.com/office/drawing/2010/main">
                <a:solidFill>
                  <a:srgbClr val="0099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sz="1400"/>
              <a:t>Auto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nummernplatzhalt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fld id="{B1E6633D-538D-4B08-844E-3241EE12B292}" type="slidenum">
              <a:rPr lang="de-DE" altLang="de-DE" sz="1400"/>
              <a:pPr algn="l">
                <a:spcBef>
                  <a:spcPct val="0"/>
                </a:spcBef>
              </a:pPr>
              <a:t>12</a:t>
            </a:fld>
            <a:endParaRPr lang="de-DE" altLang="de-DE" sz="1400" dirty="0"/>
          </a:p>
        </p:txBody>
      </p:sp>
      <p:sp>
        <p:nvSpPr>
          <p:cNvPr id="23555" name="Fußzeilenplatzhalt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r>
              <a:rPr lang="de-DE" altLang="de-DE" sz="1400" smtClean="0"/>
              <a:t>© Anselm Dohle-Beltinger 2017</a:t>
            </a:r>
          </a:p>
        </p:txBody>
      </p:sp>
      <p:pic>
        <p:nvPicPr>
          <p:cNvPr id="23556" name="Picture 2" descr="pt01"/>
          <p:cNvPicPr>
            <a:picLocks noGrp="1" noChangeAspect="1" noChangeArrowheads="1"/>
          </p:cNvPicPr>
          <p:nvPr>
            <p:ph/>
          </p:nvPr>
        </p:nvPicPr>
        <p:blipFill>
          <a:blip r:embed="rId3">
            <a:extLst>
              <a:ext uri="{28A0092B-C50C-407E-A947-70E740481C1C}">
                <a14:useLocalDpi xmlns:a14="http://schemas.microsoft.com/office/drawing/2010/main" val="0"/>
              </a:ext>
            </a:extLst>
          </a:blip>
          <a:srcRect l="500" t="4456" r="1715" b="3012"/>
          <a:stretch>
            <a:fillRect/>
          </a:stretch>
        </p:blipFill>
        <p:spPr>
          <a:xfrm>
            <a:off x="515938" y="1268413"/>
            <a:ext cx="8685212" cy="4681537"/>
          </a:xfrm>
          <a:noFill/>
        </p:spPr>
      </p:pic>
      <p:sp>
        <p:nvSpPr>
          <p:cNvPr id="23557" name="Textfeld 22"/>
          <p:cNvSpPr txBox="1">
            <a:spLocks noChangeArrowheads="1"/>
          </p:cNvSpPr>
          <p:nvPr/>
        </p:nvSpPr>
        <p:spPr bwMode="auto">
          <a:xfrm>
            <a:off x="7381875" y="0"/>
            <a:ext cx="2071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a:solidFill>
                  <a:srgbClr val="FF9900"/>
                </a:solidFill>
              </a:rPr>
              <a:t>5.2.4</a:t>
            </a:r>
          </a:p>
        </p:txBody>
      </p:sp>
      <p:sp>
        <p:nvSpPr>
          <p:cNvPr id="23558" name="Line 7"/>
          <p:cNvSpPr>
            <a:spLocks noChangeShapeType="1"/>
          </p:cNvSpPr>
          <p:nvPr/>
        </p:nvSpPr>
        <p:spPr bwMode="auto">
          <a:xfrm>
            <a:off x="9129713" y="3068638"/>
            <a:ext cx="0" cy="576262"/>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23559" name="Line 8"/>
          <p:cNvSpPr>
            <a:spLocks noChangeShapeType="1"/>
          </p:cNvSpPr>
          <p:nvPr/>
        </p:nvSpPr>
        <p:spPr bwMode="auto">
          <a:xfrm>
            <a:off x="9129713" y="5157788"/>
            <a:ext cx="0" cy="576262"/>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nummernplatzhalt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fld id="{5FBE2288-6751-476F-901D-D99510D9CD1A}" type="slidenum">
              <a:rPr lang="de-DE" altLang="de-DE" sz="1400"/>
              <a:pPr algn="l">
                <a:spcBef>
                  <a:spcPct val="0"/>
                </a:spcBef>
              </a:pPr>
              <a:t>13</a:t>
            </a:fld>
            <a:endParaRPr lang="de-DE" altLang="de-DE" sz="1400" dirty="0"/>
          </a:p>
        </p:txBody>
      </p:sp>
      <p:sp>
        <p:nvSpPr>
          <p:cNvPr id="25603"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r>
              <a:rPr lang="de-DE" altLang="de-DE" sz="1400" smtClean="0"/>
              <a:t>© Anselm Dohle-Beltinger 2017</a:t>
            </a:r>
          </a:p>
        </p:txBody>
      </p:sp>
      <p:pic>
        <p:nvPicPr>
          <p:cNvPr id="25604" name="Picture 2" descr="pt4"/>
          <p:cNvPicPr>
            <a:picLocks noChangeAspect="1" noChangeArrowheads="1"/>
          </p:cNvPicPr>
          <p:nvPr/>
        </p:nvPicPr>
        <p:blipFill>
          <a:blip r:embed="rId2">
            <a:extLst>
              <a:ext uri="{28A0092B-C50C-407E-A947-70E740481C1C}">
                <a14:useLocalDpi xmlns:a14="http://schemas.microsoft.com/office/drawing/2010/main" val="0"/>
              </a:ext>
            </a:extLst>
          </a:blip>
          <a:srcRect b="6163"/>
          <a:stretch>
            <a:fillRect/>
          </a:stretch>
        </p:blipFill>
        <p:spPr bwMode="auto">
          <a:xfrm>
            <a:off x="488950" y="2349500"/>
            <a:ext cx="8929688"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3" descr="p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50" y="1341438"/>
            <a:ext cx="89296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feld 22"/>
          <p:cNvSpPr txBox="1">
            <a:spLocks noChangeArrowheads="1"/>
          </p:cNvSpPr>
          <p:nvPr/>
        </p:nvSpPr>
        <p:spPr bwMode="auto">
          <a:xfrm>
            <a:off x="7381875" y="0"/>
            <a:ext cx="2071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a:solidFill>
                  <a:srgbClr val="FF9900"/>
                </a:solidFill>
              </a:rPr>
              <a:t>5.2.4</a:t>
            </a:r>
          </a:p>
        </p:txBody>
      </p:sp>
      <p:sp>
        <p:nvSpPr>
          <p:cNvPr id="25607" name="Line 8"/>
          <p:cNvSpPr>
            <a:spLocks noChangeShapeType="1"/>
          </p:cNvSpPr>
          <p:nvPr/>
        </p:nvSpPr>
        <p:spPr bwMode="auto">
          <a:xfrm>
            <a:off x="9561513" y="3933825"/>
            <a:ext cx="0" cy="576263"/>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25608" name="Text Box 9"/>
          <p:cNvSpPr txBox="1">
            <a:spLocks noChangeArrowheads="1"/>
          </p:cNvSpPr>
          <p:nvPr/>
        </p:nvSpPr>
        <p:spPr bwMode="auto">
          <a:xfrm>
            <a:off x="4232275" y="3933825"/>
            <a:ext cx="1439863" cy="457200"/>
          </a:xfrm>
          <a:prstGeom prst="rect">
            <a:avLst/>
          </a:prstGeom>
          <a:noFill/>
          <a:ln>
            <a:noFill/>
          </a:ln>
          <a:effectLst/>
          <a:extLst>
            <a:ext uri="{909E8E84-426E-40DD-AFC4-6F175D3DCCD1}">
              <a14:hiddenFill xmlns:a14="http://schemas.microsoft.com/office/drawing/2010/main">
                <a:solidFill>
                  <a:srgbClr val="0099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sz="1200" b="1"/>
              <a:t>wissensinten-sive Produktion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nummernplatzhalt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fld id="{6FEB6A55-0BDB-4CEB-958A-C3BCD8960FDB}" type="slidenum">
              <a:rPr lang="de-DE" altLang="de-DE" sz="1400"/>
              <a:pPr algn="l">
                <a:spcBef>
                  <a:spcPct val="0"/>
                </a:spcBef>
              </a:pPr>
              <a:t>14</a:t>
            </a:fld>
            <a:endParaRPr lang="de-DE" altLang="de-DE" sz="1400" dirty="0"/>
          </a:p>
        </p:txBody>
      </p:sp>
      <p:sp>
        <p:nvSpPr>
          <p:cNvPr id="26627" name="Fußzeilenplatzhalt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r>
              <a:rPr lang="de-DE" altLang="de-DE" sz="1400" dirty="0" smtClean="0"/>
              <a:t>© Anselm Dohle-Beltinger 2017</a:t>
            </a:r>
          </a:p>
        </p:txBody>
      </p:sp>
      <p:graphicFrame>
        <p:nvGraphicFramePr>
          <p:cNvPr id="26628" name="Object 2"/>
          <p:cNvGraphicFramePr>
            <a:graphicFrameLocks noChangeAspect="1"/>
          </p:cNvGraphicFramePr>
          <p:nvPr/>
        </p:nvGraphicFramePr>
        <p:xfrm>
          <a:off x="920750" y="2465388"/>
          <a:ext cx="7632700" cy="4392612"/>
        </p:xfrm>
        <a:graphic>
          <a:graphicData uri="http://schemas.openxmlformats.org/presentationml/2006/ole">
            <mc:AlternateContent xmlns:mc="http://schemas.openxmlformats.org/markup-compatibility/2006">
              <mc:Choice xmlns:v="urn:schemas-microsoft-com:vml" Requires="v">
                <p:oleObj spid="_x0000_s26659" name="Dokument" r:id="rId4" imgW="8385357" imgH="4913511" progId="Word.Document.8">
                  <p:embed/>
                </p:oleObj>
              </mc:Choice>
              <mc:Fallback>
                <p:oleObj name="Dokument" r:id="rId4" imgW="8385357" imgH="4913511"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r="8243" b="10623"/>
                      <a:stretch>
                        <a:fillRect/>
                      </a:stretch>
                    </p:blipFill>
                    <p:spPr bwMode="auto">
                      <a:xfrm>
                        <a:off x="920750" y="2465388"/>
                        <a:ext cx="7632700" cy="4392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29" name="Rectangle 3"/>
          <p:cNvSpPr>
            <a:spLocks noGrp="1" noChangeArrowheads="1"/>
          </p:cNvSpPr>
          <p:nvPr>
            <p:ph type="title"/>
          </p:nvPr>
        </p:nvSpPr>
        <p:spPr>
          <a:xfrm>
            <a:off x="415925" y="549275"/>
            <a:ext cx="8969375" cy="936625"/>
          </a:xfrm>
        </p:spPr>
        <p:txBody>
          <a:bodyPr/>
          <a:lstStyle/>
          <a:p>
            <a:r>
              <a:rPr lang="de-DE" altLang="de-DE" smtClean="0"/>
              <a:t>Korrelation von Produktionstypen</a:t>
            </a:r>
          </a:p>
        </p:txBody>
      </p:sp>
      <p:sp>
        <p:nvSpPr>
          <p:cNvPr id="26630" name="Line 4"/>
          <p:cNvSpPr>
            <a:spLocks noChangeShapeType="1"/>
          </p:cNvSpPr>
          <p:nvPr/>
        </p:nvSpPr>
        <p:spPr bwMode="auto">
          <a:xfrm>
            <a:off x="4521200" y="2708275"/>
            <a:ext cx="0" cy="3600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26631" name="Line 5"/>
          <p:cNvSpPr>
            <a:spLocks noChangeShapeType="1"/>
          </p:cNvSpPr>
          <p:nvPr/>
        </p:nvSpPr>
        <p:spPr bwMode="auto">
          <a:xfrm>
            <a:off x="6465888" y="2708275"/>
            <a:ext cx="0" cy="3600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207880" name="Freeform 8"/>
          <p:cNvSpPr>
            <a:spLocks/>
          </p:cNvSpPr>
          <p:nvPr/>
        </p:nvSpPr>
        <p:spPr bwMode="auto">
          <a:xfrm>
            <a:off x="4521200" y="2852738"/>
            <a:ext cx="1803400" cy="3230562"/>
          </a:xfrm>
          <a:custGeom>
            <a:avLst/>
            <a:gdLst>
              <a:gd name="T0" fmla="*/ 2147483646 w 1136"/>
              <a:gd name="T1" fmla="*/ 0 h 2035"/>
              <a:gd name="T2" fmla="*/ 2147483646 w 1136"/>
              <a:gd name="T3" fmla="*/ 2147483646 h 2035"/>
              <a:gd name="T4" fmla="*/ 2147483646 w 1136"/>
              <a:gd name="T5" fmla="*/ 2147483646 h 2035"/>
              <a:gd name="T6" fmla="*/ 2147483646 w 1136"/>
              <a:gd name="T7" fmla="*/ 2147483646 h 2035"/>
              <a:gd name="T8" fmla="*/ 0 w 1136"/>
              <a:gd name="T9" fmla="*/ 2147483646 h 2035"/>
              <a:gd name="T10" fmla="*/ 2147483646 w 1136"/>
              <a:gd name="T11" fmla="*/ 2147483646 h 2035"/>
              <a:gd name="T12" fmla="*/ 2147483646 w 1136"/>
              <a:gd name="T13" fmla="*/ 2147483646 h 2035"/>
              <a:gd name="T14" fmla="*/ 0 w 1136"/>
              <a:gd name="T15" fmla="*/ 2147483646 h 2035"/>
              <a:gd name="T16" fmla="*/ 0 60000 65536"/>
              <a:gd name="T17" fmla="*/ 0 60000 65536"/>
              <a:gd name="T18" fmla="*/ 0 60000 65536"/>
              <a:gd name="T19" fmla="*/ 0 60000 65536"/>
              <a:gd name="T20" fmla="*/ 0 60000 65536"/>
              <a:gd name="T21" fmla="*/ 0 60000 65536"/>
              <a:gd name="T22" fmla="*/ 0 60000 65536"/>
              <a:gd name="T23" fmla="*/ 0 60000 65536"/>
              <a:gd name="T24" fmla="*/ 0 w 1136"/>
              <a:gd name="T25" fmla="*/ 0 h 2035"/>
              <a:gd name="T26" fmla="*/ 408 w 1136"/>
              <a:gd name="T27" fmla="*/ 2086 h 20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6" h="2035">
                <a:moveTo>
                  <a:pt x="136" y="0"/>
                </a:moveTo>
                <a:lnTo>
                  <a:pt x="45" y="272"/>
                </a:lnTo>
                <a:lnTo>
                  <a:pt x="136" y="544"/>
                </a:lnTo>
                <a:lnTo>
                  <a:pt x="181" y="907"/>
                </a:lnTo>
                <a:lnTo>
                  <a:pt x="0" y="1179"/>
                </a:lnTo>
                <a:lnTo>
                  <a:pt x="45" y="1406"/>
                </a:lnTo>
                <a:lnTo>
                  <a:pt x="408" y="1769"/>
                </a:lnTo>
                <a:lnTo>
                  <a:pt x="1136" y="2035"/>
                </a:lnTo>
              </a:path>
            </a:pathLst>
          </a:custGeom>
          <a:noFill/>
          <a:ln w="38100">
            <a:solidFill>
              <a:schemeClr val="tx1"/>
            </a:solidFill>
            <a:prstDash val="dashDot"/>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de-DE"/>
          </a:p>
        </p:txBody>
      </p:sp>
      <p:sp>
        <p:nvSpPr>
          <p:cNvPr id="207881" name="Text Box 9"/>
          <p:cNvSpPr txBox="1">
            <a:spLocks noChangeArrowheads="1"/>
          </p:cNvSpPr>
          <p:nvPr/>
        </p:nvSpPr>
        <p:spPr bwMode="auto">
          <a:xfrm>
            <a:off x="631825" y="1412875"/>
            <a:ext cx="20875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sz="1600"/>
              <a:t>Benzin- und Ölherstellung</a:t>
            </a:r>
          </a:p>
        </p:txBody>
      </p:sp>
      <p:sp>
        <p:nvSpPr>
          <p:cNvPr id="207882" name="Text Box 10"/>
          <p:cNvSpPr txBox="1">
            <a:spLocks noChangeArrowheads="1"/>
          </p:cNvSpPr>
          <p:nvPr/>
        </p:nvSpPr>
        <p:spPr bwMode="auto">
          <a:xfrm>
            <a:off x="2720975" y="1412875"/>
            <a:ext cx="20875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sz="1600">
                <a:solidFill>
                  <a:srgbClr val="FF0000"/>
                </a:solidFill>
              </a:rPr>
              <a:t>PC-Herstellung </a:t>
            </a:r>
            <a:br>
              <a:rPr lang="de-DE" altLang="de-DE" sz="1600">
                <a:solidFill>
                  <a:srgbClr val="FF0000"/>
                </a:solidFill>
              </a:rPr>
            </a:br>
            <a:r>
              <a:rPr lang="de-DE" altLang="de-DE" sz="1600">
                <a:solidFill>
                  <a:srgbClr val="FF0000"/>
                </a:solidFill>
              </a:rPr>
              <a:t>(z.B. DELL)</a:t>
            </a:r>
          </a:p>
        </p:txBody>
      </p:sp>
      <p:sp>
        <p:nvSpPr>
          <p:cNvPr id="207883" name="Freeform 11"/>
          <p:cNvSpPr>
            <a:spLocks/>
          </p:cNvSpPr>
          <p:nvPr/>
        </p:nvSpPr>
        <p:spPr bwMode="auto">
          <a:xfrm>
            <a:off x="4592638" y="2847975"/>
            <a:ext cx="1873250" cy="3222625"/>
          </a:xfrm>
          <a:custGeom>
            <a:avLst/>
            <a:gdLst>
              <a:gd name="T0" fmla="*/ 2147483646 w 1180"/>
              <a:gd name="T1" fmla="*/ 0 h 2030"/>
              <a:gd name="T2" fmla="*/ 2147483646 w 1180"/>
              <a:gd name="T3" fmla="*/ 2147483646 h 2030"/>
              <a:gd name="T4" fmla="*/ 0 w 1180"/>
              <a:gd name="T5" fmla="*/ 2147483646 h 2030"/>
              <a:gd name="T6" fmla="*/ 2147483646 w 1180"/>
              <a:gd name="T7" fmla="*/ 2147483646 h 2030"/>
              <a:gd name="T8" fmla="*/ 2147483646 w 1180"/>
              <a:gd name="T9" fmla="*/ 2147483646 h 2030"/>
              <a:gd name="T10" fmla="*/ 2147483646 w 1180"/>
              <a:gd name="T11" fmla="*/ 2147483646 h 2030"/>
              <a:gd name="T12" fmla="*/ 2147483646 w 1180"/>
              <a:gd name="T13" fmla="*/ 2147483646 h 2030"/>
              <a:gd name="T14" fmla="*/ 2147483646 w 1180"/>
              <a:gd name="T15" fmla="*/ 2147483646 h 2030"/>
              <a:gd name="T16" fmla="*/ 0 60000 65536"/>
              <a:gd name="T17" fmla="*/ 0 60000 65536"/>
              <a:gd name="T18" fmla="*/ 0 60000 65536"/>
              <a:gd name="T19" fmla="*/ 0 60000 65536"/>
              <a:gd name="T20" fmla="*/ 0 60000 65536"/>
              <a:gd name="T21" fmla="*/ 0 60000 65536"/>
              <a:gd name="T22" fmla="*/ 0 60000 65536"/>
              <a:gd name="T23" fmla="*/ 0 60000 65536"/>
              <a:gd name="T24" fmla="*/ 0 w 1180"/>
              <a:gd name="T25" fmla="*/ 0 h 2030"/>
              <a:gd name="T26" fmla="*/ 1180 w 1180"/>
              <a:gd name="T27" fmla="*/ 2089 h 20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80" h="2030">
                <a:moveTo>
                  <a:pt x="497" y="0"/>
                </a:moveTo>
                <a:lnTo>
                  <a:pt x="91" y="275"/>
                </a:lnTo>
                <a:lnTo>
                  <a:pt x="0" y="547"/>
                </a:lnTo>
                <a:lnTo>
                  <a:pt x="907" y="865"/>
                </a:lnTo>
                <a:lnTo>
                  <a:pt x="545" y="1182"/>
                </a:lnTo>
                <a:lnTo>
                  <a:pt x="1180" y="1409"/>
                </a:lnTo>
                <a:lnTo>
                  <a:pt x="907" y="1772"/>
                </a:lnTo>
                <a:lnTo>
                  <a:pt x="1027" y="2030"/>
                </a:ln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de-DE"/>
          </a:p>
        </p:txBody>
      </p:sp>
      <p:sp>
        <p:nvSpPr>
          <p:cNvPr id="207885" name="Text Box 13"/>
          <p:cNvSpPr txBox="1">
            <a:spLocks noChangeArrowheads="1"/>
          </p:cNvSpPr>
          <p:nvPr/>
        </p:nvSpPr>
        <p:spPr bwMode="auto">
          <a:xfrm>
            <a:off x="4737100" y="1412875"/>
            <a:ext cx="20875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sz="1600">
                <a:solidFill>
                  <a:srgbClr val="009C00"/>
                </a:solidFill>
              </a:rPr>
              <a:t>Haarschnitt</a:t>
            </a:r>
          </a:p>
        </p:txBody>
      </p:sp>
      <p:sp>
        <p:nvSpPr>
          <p:cNvPr id="207886" name="Freeform 14"/>
          <p:cNvSpPr>
            <a:spLocks/>
          </p:cNvSpPr>
          <p:nvPr/>
        </p:nvSpPr>
        <p:spPr bwMode="auto">
          <a:xfrm>
            <a:off x="4592638" y="2852738"/>
            <a:ext cx="1800225" cy="3311525"/>
          </a:xfrm>
          <a:custGeom>
            <a:avLst/>
            <a:gdLst>
              <a:gd name="T0" fmla="*/ 2147483646 w 1134"/>
              <a:gd name="T1" fmla="*/ 0 h 2086"/>
              <a:gd name="T2" fmla="*/ 2147483646 w 1134"/>
              <a:gd name="T3" fmla="*/ 2147483646 h 2086"/>
              <a:gd name="T4" fmla="*/ 2147483646 w 1134"/>
              <a:gd name="T5" fmla="*/ 2147483646 h 2086"/>
              <a:gd name="T6" fmla="*/ 2147483646 w 1134"/>
              <a:gd name="T7" fmla="*/ 2147483646 h 2086"/>
              <a:gd name="T8" fmla="*/ 2147483646 w 1134"/>
              <a:gd name="T9" fmla="*/ 2147483646 h 2086"/>
              <a:gd name="T10" fmla="*/ 2147483646 w 1134"/>
              <a:gd name="T11" fmla="*/ 2147483646 h 2086"/>
              <a:gd name="T12" fmla="*/ 2147483646 w 1134"/>
              <a:gd name="T13" fmla="*/ 2147483646 h 2086"/>
              <a:gd name="T14" fmla="*/ 0 w 1134"/>
              <a:gd name="T15" fmla="*/ 2147483646 h 2086"/>
              <a:gd name="T16" fmla="*/ 0 60000 65536"/>
              <a:gd name="T17" fmla="*/ 0 60000 65536"/>
              <a:gd name="T18" fmla="*/ 0 60000 65536"/>
              <a:gd name="T19" fmla="*/ 0 60000 65536"/>
              <a:gd name="T20" fmla="*/ 0 60000 65536"/>
              <a:gd name="T21" fmla="*/ 0 60000 65536"/>
              <a:gd name="T22" fmla="*/ 0 60000 65536"/>
              <a:gd name="T23" fmla="*/ 0 60000 65536"/>
              <a:gd name="T24" fmla="*/ 0 w 1134"/>
              <a:gd name="T25" fmla="*/ 0 h 2086"/>
              <a:gd name="T26" fmla="*/ 1134 w 1134"/>
              <a:gd name="T27" fmla="*/ 2086 h 20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4" h="2086">
                <a:moveTo>
                  <a:pt x="1043" y="0"/>
                </a:moveTo>
                <a:lnTo>
                  <a:pt x="1043" y="272"/>
                </a:lnTo>
                <a:lnTo>
                  <a:pt x="1043" y="499"/>
                </a:lnTo>
                <a:lnTo>
                  <a:pt x="1043" y="907"/>
                </a:lnTo>
                <a:lnTo>
                  <a:pt x="272" y="1179"/>
                </a:lnTo>
                <a:lnTo>
                  <a:pt x="598" y="1419"/>
                </a:lnTo>
                <a:lnTo>
                  <a:pt x="1134" y="1769"/>
                </a:lnTo>
                <a:lnTo>
                  <a:pt x="0" y="2086"/>
                </a:lnTo>
              </a:path>
            </a:pathLst>
          </a:custGeom>
          <a:noFill/>
          <a:ln w="38100">
            <a:solidFill>
              <a:srgbClr val="009C00"/>
            </a:solidFill>
            <a:prstDash val="sysDot"/>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de-DE"/>
          </a:p>
        </p:txBody>
      </p:sp>
      <p:sp>
        <p:nvSpPr>
          <p:cNvPr id="207887" name="Line 15"/>
          <p:cNvSpPr>
            <a:spLocks noChangeShapeType="1"/>
          </p:cNvSpPr>
          <p:nvPr/>
        </p:nvSpPr>
        <p:spPr bwMode="auto">
          <a:xfrm>
            <a:off x="1065213" y="2060575"/>
            <a:ext cx="1223962" cy="0"/>
          </a:xfrm>
          <a:prstGeom prst="line">
            <a:avLst/>
          </a:prstGeom>
          <a:noFill/>
          <a:ln w="38100">
            <a:solidFill>
              <a:schemeClr val="tx1"/>
            </a:solidFill>
            <a:prstDash val="lgDashDot"/>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207888" name="Line 16"/>
          <p:cNvSpPr>
            <a:spLocks noChangeShapeType="1"/>
          </p:cNvSpPr>
          <p:nvPr/>
        </p:nvSpPr>
        <p:spPr bwMode="auto">
          <a:xfrm>
            <a:off x="3081338" y="2060575"/>
            <a:ext cx="136683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207889" name="Line 17"/>
          <p:cNvSpPr>
            <a:spLocks noChangeShapeType="1"/>
          </p:cNvSpPr>
          <p:nvPr/>
        </p:nvSpPr>
        <p:spPr bwMode="auto">
          <a:xfrm>
            <a:off x="5313363" y="2060575"/>
            <a:ext cx="1008062" cy="0"/>
          </a:xfrm>
          <a:prstGeom prst="line">
            <a:avLst/>
          </a:prstGeom>
          <a:noFill/>
          <a:ln w="38100">
            <a:solidFill>
              <a:srgbClr val="33CC33"/>
            </a:solidFill>
            <a:prstDash val="sysDot"/>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26641" name="Textfeld 22"/>
          <p:cNvSpPr txBox="1">
            <a:spLocks noChangeArrowheads="1"/>
          </p:cNvSpPr>
          <p:nvPr/>
        </p:nvSpPr>
        <p:spPr bwMode="auto">
          <a:xfrm>
            <a:off x="7381875" y="0"/>
            <a:ext cx="2071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a:solidFill>
                  <a:srgbClr val="FF9900"/>
                </a:solidFill>
              </a:rPr>
              <a:t>5.2.4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7881"/>
                                        </p:tgtEl>
                                        <p:attrNameLst>
                                          <p:attrName>style.visibility</p:attrName>
                                        </p:attrNameLst>
                                      </p:cBhvr>
                                      <p:to>
                                        <p:strVal val="visible"/>
                                      </p:to>
                                    </p:set>
                                    <p:animEffect transition="in" filter="blinds(horizontal)">
                                      <p:cBhvr>
                                        <p:cTn id="7" dur="500"/>
                                        <p:tgtEl>
                                          <p:spTgt spid="207881"/>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07887"/>
                                        </p:tgtEl>
                                        <p:attrNameLst>
                                          <p:attrName>style.visibility</p:attrName>
                                        </p:attrNameLst>
                                      </p:cBhvr>
                                      <p:to>
                                        <p:strVal val="visible"/>
                                      </p:to>
                                    </p:set>
                                  </p:childTnLst>
                                </p:cTn>
                              </p:par>
                            </p:childTnLst>
                          </p:cTn>
                        </p:par>
                        <p:par>
                          <p:cTn id="11" fill="hold" nodeType="afterGroup">
                            <p:stCondLst>
                              <p:cond delay="500"/>
                            </p:stCondLst>
                            <p:childTnLst>
                              <p:par>
                                <p:cTn id="12" presetID="18" presetClass="entr" presetSubtype="12" fill="hold" grpId="0" nodeType="afterEffect">
                                  <p:stCondLst>
                                    <p:cond delay="0"/>
                                  </p:stCondLst>
                                  <p:childTnLst>
                                    <p:set>
                                      <p:cBhvr>
                                        <p:cTn id="13" dur="1" fill="hold">
                                          <p:stCondLst>
                                            <p:cond delay="0"/>
                                          </p:stCondLst>
                                        </p:cTn>
                                        <p:tgtEl>
                                          <p:spTgt spid="207880"/>
                                        </p:tgtEl>
                                        <p:attrNameLst>
                                          <p:attrName>style.visibility</p:attrName>
                                        </p:attrNameLst>
                                      </p:cBhvr>
                                      <p:to>
                                        <p:strVal val="visible"/>
                                      </p:to>
                                    </p:set>
                                    <p:animEffect transition="in" filter="strips(downLeft)">
                                      <p:cBhvr>
                                        <p:cTn id="14" dur="3000"/>
                                        <p:tgtEl>
                                          <p:spTgt spid="20788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07882"/>
                                        </p:tgtEl>
                                        <p:attrNameLst>
                                          <p:attrName>style.visibility</p:attrName>
                                        </p:attrNameLst>
                                      </p:cBhvr>
                                      <p:to>
                                        <p:strVal val="visible"/>
                                      </p:to>
                                    </p:set>
                                    <p:animEffect transition="in" filter="blinds(horizontal)">
                                      <p:cBhvr>
                                        <p:cTn id="19" dur="500"/>
                                        <p:tgtEl>
                                          <p:spTgt spid="207882"/>
                                        </p:tgtEl>
                                      </p:cBhvr>
                                    </p:animEffect>
                                  </p:childTnLst>
                                </p:cTn>
                              </p:par>
                            </p:childTnLst>
                          </p:cTn>
                        </p:par>
                        <p:par>
                          <p:cTn id="20" fill="hold" nodeType="afterGroup">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207888"/>
                                        </p:tgtEl>
                                        <p:attrNameLst>
                                          <p:attrName>style.visibility</p:attrName>
                                        </p:attrNameLst>
                                      </p:cBhvr>
                                      <p:to>
                                        <p:strVal val="visible"/>
                                      </p:to>
                                    </p:set>
                                  </p:childTnLst>
                                </p:cTn>
                              </p:par>
                            </p:childTnLst>
                          </p:cTn>
                        </p:par>
                        <p:par>
                          <p:cTn id="23" fill="hold" nodeType="afterGroup">
                            <p:stCondLst>
                              <p:cond delay="500"/>
                            </p:stCondLst>
                            <p:childTnLst>
                              <p:par>
                                <p:cTn id="24" presetID="18" presetClass="entr" presetSubtype="12" fill="hold" grpId="0" nodeType="afterEffect">
                                  <p:stCondLst>
                                    <p:cond delay="0"/>
                                  </p:stCondLst>
                                  <p:childTnLst>
                                    <p:set>
                                      <p:cBhvr>
                                        <p:cTn id="25" dur="1" fill="hold">
                                          <p:stCondLst>
                                            <p:cond delay="0"/>
                                          </p:stCondLst>
                                        </p:cTn>
                                        <p:tgtEl>
                                          <p:spTgt spid="207883"/>
                                        </p:tgtEl>
                                        <p:attrNameLst>
                                          <p:attrName>style.visibility</p:attrName>
                                        </p:attrNameLst>
                                      </p:cBhvr>
                                      <p:to>
                                        <p:strVal val="visible"/>
                                      </p:to>
                                    </p:set>
                                    <p:animEffect transition="in" filter="strips(downLeft)">
                                      <p:cBhvr>
                                        <p:cTn id="26" dur="3000"/>
                                        <p:tgtEl>
                                          <p:spTgt spid="20788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07885"/>
                                        </p:tgtEl>
                                        <p:attrNameLst>
                                          <p:attrName>style.visibility</p:attrName>
                                        </p:attrNameLst>
                                      </p:cBhvr>
                                      <p:to>
                                        <p:strVal val="visible"/>
                                      </p:to>
                                    </p:set>
                                    <p:animEffect transition="in" filter="blinds(horizontal)">
                                      <p:cBhvr>
                                        <p:cTn id="31" dur="500"/>
                                        <p:tgtEl>
                                          <p:spTgt spid="207885"/>
                                        </p:tgtEl>
                                      </p:cBhvr>
                                    </p:animEffect>
                                  </p:childTnLst>
                                </p:cTn>
                              </p:par>
                            </p:childTnLst>
                          </p:cTn>
                        </p:par>
                        <p:par>
                          <p:cTn id="32" fill="hold" nodeType="afterGroup">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207889"/>
                                        </p:tgtEl>
                                        <p:attrNameLst>
                                          <p:attrName>style.visibility</p:attrName>
                                        </p:attrNameLst>
                                      </p:cBhvr>
                                      <p:to>
                                        <p:strVal val="visible"/>
                                      </p:to>
                                    </p:set>
                                  </p:childTnLst>
                                </p:cTn>
                              </p:par>
                            </p:childTnLst>
                          </p:cTn>
                        </p:par>
                        <p:par>
                          <p:cTn id="35" fill="hold" nodeType="afterGroup">
                            <p:stCondLst>
                              <p:cond delay="500"/>
                            </p:stCondLst>
                            <p:childTnLst>
                              <p:par>
                                <p:cTn id="36" presetID="18" presetClass="entr" presetSubtype="12" fill="hold" grpId="0" nodeType="afterEffect">
                                  <p:stCondLst>
                                    <p:cond delay="0"/>
                                  </p:stCondLst>
                                  <p:childTnLst>
                                    <p:set>
                                      <p:cBhvr>
                                        <p:cTn id="37" dur="1" fill="hold">
                                          <p:stCondLst>
                                            <p:cond delay="0"/>
                                          </p:stCondLst>
                                        </p:cTn>
                                        <p:tgtEl>
                                          <p:spTgt spid="207886"/>
                                        </p:tgtEl>
                                        <p:attrNameLst>
                                          <p:attrName>style.visibility</p:attrName>
                                        </p:attrNameLst>
                                      </p:cBhvr>
                                      <p:to>
                                        <p:strVal val="visible"/>
                                      </p:to>
                                    </p:set>
                                    <p:animEffect transition="in" filter="strips(downLeft)">
                                      <p:cBhvr>
                                        <p:cTn id="38" dur="3000"/>
                                        <p:tgtEl>
                                          <p:spTgt spid="207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80" grpId="0" animBg="1"/>
      <p:bldP spid="207881" grpId="0"/>
      <p:bldP spid="207882" grpId="0"/>
      <p:bldP spid="207883" grpId="0" animBg="1"/>
      <p:bldP spid="207885" grpId="0"/>
      <p:bldP spid="207886" grpId="0" animBg="1"/>
      <p:bldP spid="207887" grpId="0" animBg="1"/>
      <p:bldP spid="207888" grpId="0" animBg="1"/>
      <p:bldP spid="2078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fld id="{29C815A4-AD74-4054-A73B-EA2670794EC7}" type="slidenum">
              <a:rPr lang="de-DE" altLang="de-DE" sz="1400"/>
              <a:pPr algn="l">
                <a:spcBef>
                  <a:spcPct val="0"/>
                </a:spcBef>
              </a:pPr>
              <a:t>15</a:t>
            </a:fld>
            <a:endParaRPr lang="de-DE" altLang="de-DE" sz="1400"/>
          </a:p>
        </p:txBody>
      </p:sp>
      <p:sp>
        <p:nvSpPr>
          <p:cNvPr id="28675"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r>
              <a:rPr lang="de-DE" altLang="de-DE" sz="1400" smtClean="0"/>
              <a:t>© Anselm Dohle-Beltinger 2017</a:t>
            </a:r>
          </a:p>
        </p:txBody>
      </p:sp>
      <p:sp>
        <p:nvSpPr>
          <p:cNvPr id="28676" name="Rectangle 2"/>
          <p:cNvSpPr>
            <a:spLocks noGrp="1" noChangeArrowheads="1"/>
          </p:cNvSpPr>
          <p:nvPr>
            <p:ph type="title"/>
          </p:nvPr>
        </p:nvSpPr>
        <p:spPr>
          <a:xfrm>
            <a:off x="776288" y="620713"/>
            <a:ext cx="8585200" cy="1143000"/>
          </a:xfrm>
        </p:spPr>
        <p:txBody>
          <a:bodyPr/>
          <a:lstStyle/>
          <a:p>
            <a:r>
              <a:rPr lang="de-DE" altLang="de-DE" smtClean="0"/>
              <a:t>Wovon hängt die langfristige Produktionsprogrammplanung ab?</a:t>
            </a:r>
          </a:p>
        </p:txBody>
      </p:sp>
      <p:sp>
        <p:nvSpPr>
          <p:cNvPr id="28677" name="Rectangle 3"/>
          <p:cNvSpPr>
            <a:spLocks noGrp="1" noChangeArrowheads="1"/>
          </p:cNvSpPr>
          <p:nvPr>
            <p:ph type="body" idx="1"/>
          </p:nvPr>
        </p:nvSpPr>
        <p:spPr>
          <a:xfrm>
            <a:off x="742950" y="1700213"/>
            <a:ext cx="8420100" cy="4395787"/>
          </a:xfrm>
        </p:spPr>
        <p:txBody>
          <a:bodyPr/>
          <a:lstStyle/>
          <a:p>
            <a:pPr>
              <a:buFontTx/>
              <a:buNone/>
            </a:pPr>
            <a:r>
              <a:rPr lang="de-DE" altLang="de-DE" sz="2600" smtClean="0"/>
              <a:t>Z.B. von</a:t>
            </a:r>
          </a:p>
          <a:p>
            <a:r>
              <a:rPr lang="de-DE" altLang="de-DE" sz="2600" smtClean="0"/>
              <a:t>Der Nachfrageentwicklung im Lichte </a:t>
            </a:r>
            <a:r>
              <a:rPr lang="de-DE" altLang="de-DE" sz="2600" u="sng" smtClean="0"/>
              <a:t>externer</a:t>
            </a:r>
            <a:r>
              <a:rPr lang="de-DE" altLang="de-DE" sz="2600" smtClean="0"/>
              <a:t> technischer, ökonomischer und gesellschaftlicher Entwicklungen </a:t>
            </a:r>
            <a:r>
              <a:rPr lang="de-DE" altLang="de-DE" sz="2600" smtClean="0">
                <a:sym typeface="Symbol" panose="05050102010706020507" pitchFamily="18" charset="2"/>
              </a:rPr>
              <a:t> Marktforschung nötig</a:t>
            </a:r>
            <a:endParaRPr lang="de-DE" altLang="de-DE" sz="2600" smtClean="0"/>
          </a:p>
          <a:p>
            <a:r>
              <a:rPr lang="de-DE" altLang="de-DE" sz="2600" smtClean="0"/>
              <a:t>Den </a:t>
            </a:r>
            <a:r>
              <a:rPr lang="de-DE" altLang="de-DE" sz="2600" u="sng" smtClean="0"/>
              <a:t>internen</a:t>
            </a:r>
            <a:r>
              <a:rPr lang="de-DE" altLang="de-DE" sz="2600" smtClean="0"/>
              <a:t> technischen Neuentwicklungen</a:t>
            </a:r>
          </a:p>
          <a:p>
            <a:r>
              <a:rPr lang="de-DE" altLang="de-DE" sz="2600" smtClean="0"/>
              <a:t>Der Nutzung vorhandener Ressourcen z.B. bei Vertriebskanälen und Fertigungsanlagen</a:t>
            </a:r>
          </a:p>
          <a:p>
            <a:r>
              <a:rPr lang="de-DE" altLang="de-DE" sz="2600" smtClean="0"/>
              <a:t>Dem Ausgleich von Nachfragezyklen</a:t>
            </a:r>
          </a:p>
          <a:p>
            <a:r>
              <a:rPr lang="de-DE" altLang="de-DE" sz="2600" smtClean="0"/>
              <a:t>Der Verfügbarkeit auf den Beschaffungsmärkten</a:t>
            </a:r>
          </a:p>
          <a:p>
            <a:r>
              <a:rPr lang="de-DE" altLang="de-DE" sz="2600" smtClean="0"/>
              <a:t>Der Änderung rechtlicher Rahmenbedingungen</a:t>
            </a:r>
          </a:p>
        </p:txBody>
      </p:sp>
      <p:sp>
        <p:nvSpPr>
          <p:cNvPr id="28678" name="Textfeld 22"/>
          <p:cNvSpPr txBox="1">
            <a:spLocks noChangeArrowheads="1"/>
          </p:cNvSpPr>
          <p:nvPr/>
        </p:nvSpPr>
        <p:spPr bwMode="auto">
          <a:xfrm>
            <a:off x="7381875" y="0"/>
            <a:ext cx="2071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a:solidFill>
                  <a:srgbClr val="FF9900"/>
                </a:solidFill>
              </a:rPr>
              <a:t>5.2.5</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nummernplatzhalt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fld id="{B84199A1-3D4A-443A-A3B6-3D0A7F451E6D}" type="slidenum">
              <a:rPr lang="de-DE" altLang="de-DE" sz="1400"/>
              <a:pPr algn="l">
                <a:spcBef>
                  <a:spcPct val="0"/>
                </a:spcBef>
              </a:pPr>
              <a:t>16</a:t>
            </a:fld>
            <a:endParaRPr lang="de-DE" altLang="de-DE" sz="1400"/>
          </a:p>
        </p:txBody>
      </p:sp>
      <p:sp>
        <p:nvSpPr>
          <p:cNvPr id="30723" name="Fußzeilenplatzhalt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r>
              <a:rPr lang="de-DE" altLang="de-DE" sz="1400" smtClean="0"/>
              <a:t>© Anselm Dohle-Beltinger 2017</a:t>
            </a:r>
          </a:p>
        </p:txBody>
      </p:sp>
      <p:sp>
        <p:nvSpPr>
          <p:cNvPr id="30724" name="Rectangle 4"/>
          <p:cNvSpPr>
            <a:spLocks noGrp="1" noChangeArrowheads="1"/>
          </p:cNvSpPr>
          <p:nvPr>
            <p:ph type="title"/>
          </p:nvPr>
        </p:nvSpPr>
        <p:spPr>
          <a:xfrm>
            <a:off x="415925" y="1628775"/>
            <a:ext cx="8969375" cy="1008063"/>
          </a:xfrm>
          <a:solidFill>
            <a:srgbClr val="FF9900"/>
          </a:solidFill>
        </p:spPr>
        <p:txBody>
          <a:bodyPr/>
          <a:lstStyle/>
          <a:p>
            <a:r>
              <a:rPr lang="de-DE" altLang="de-DE" smtClean="0"/>
              <a:t>Die Bereitstellungsplanung</a:t>
            </a:r>
          </a:p>
        </p:txBody>
      </p:sp>
      <p:sp>
        <p:nvSpPr>
          <p:cNvPr id="30725" name="Textfeld 22"/>
          <p:cNvSpPr txBox="1">
            <a:spLocks noChangeArrowheads="1"/>
          </p:cNvSpPr>
          <p:nvPr/>
        </p:nvSpPr>
        <p:spPr bwMode="auto">
          <a:xfrm>
            <a:off x="7381875" y="0"/>
            <a:ext cx="2071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a:solidFill>
                  <a:srgbClr val="FF9900"/>
                </a:solidFill>
              </a:rPr>
              <a:t>5.3</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fld id="{3F1CC85C-52F9-4900-B86E-CB6064B8C8C8}" type="slidenum">
              <a:rPr lang="de-DE" altLang="de-DE" sz="1400"/>
              <a:pPr algn="l">
                <a:spcBef>
                  <a:spcPct val="0"/>
                </a:spcBef>
              </a:pPr>
              <a:t>17</a:t>
            </a:fld>
            <a:endParaRPr lang="de-DE" altLang="de-DE" sz="1400"/>
          </a:p>
        </p:txBody>
      </p:sp>
      <p:sp>
        <p:nvSpPr>
          <p:cNvPr id="31747"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r>
              <a:rPr lang="de-DE" altLang="de-DE" sz="1400" smtClean="0"/>
              <a:t>© Anselm Dohle-Beltinger 2017</a:t>
            </a:r>
          </a:p>
        </p:txBody>
      </p:sp>
      <p:sp>
        <p:nvSpPr>
          <p:cNvPr id="31748" name="Rectangle 2"/>
          <p:cNvSpPr>
            <a:spLocks noGrp="1" noChangeArrowheads="1"/>
          </p:cNvSpPr>
          <p:nvPr>
            <p:ph type="title"/>
          </p:nvPr>
        </p:nvSpPr>
        <p:spPr/>
        <p:txBody>
          <a:bodyPr/>
          <a:lstStyle/>
          <a:p>
            <a:r>
              <a:rPr lang="de-DE" altLang="de-DE" smtClean="0"/>
              <a:t>Planungsrunden</a:t>
            </a:r>
          </a:p>
        </p:txBody>
      </p:sp>
      <p:sp>
        <p:nvSpPr>
          <p:cNvPr id="31749" name="Rectangle 3"/>
          <p:cNvSpPr>
            <a:spLocks noGrp="1" noChangeArrowheads="1"/>
          </p:cNvSpPr>
          <p:nvPr>
            <p:ph type="body" idx="1"/>
          </p:nvPr>
        </p:nvSpPr>
        <p:spPr>
          <a:xfrm>
            <a:off x="428625" y="1628775"/>
            <a:ext cx="6942138" cy="4824413"/>
          </a:xfrm>
        </p:spPr>
        <p:txBody>
          <a:bodyPr/>
          <a:lstStyle/>
          <a:p>
            <a:r>
              <a:rPr lang="de-DE" altLang="de-DE" sz="2600" smtClean="0"/>
              <a:t>Die Planung erfolgt hier wie anderswo oft schrittweise.</a:t>
            </a:r>
          </a:p>
          <a:p>
            <a:pPr lvl="1"/>
            <a:r>
              <a:rPr lang="de-DE" altLang="de-DE" sz="2200" smtClean="0"/>
              <a:t>Am Anfang sind nur die groben Rahmendaten bekannt und es werden nur vage Eckpunkte abgesteckt.</a:t>
            </a:r>
          </a:p>
          <a:p>
            <a:pPr lvl="1"/>
            <a:r>
              <a:rPr lang="de-DE" altLang="de-DE" sz="2200" smtClean="0"/>
              <a:t>Dann wird auf der Basis detaillierterer Anforderungen eine erste Marktrecherche vorgenommen. </a:t>
            </a:r>
          </a:p>
          <a:p>
            <a:pPr lvl="1"/>
            <a:r>
              <a:rPr lang="de-DE" altLang="de-DE" sz="2200" smtClean="0"/>
              <a:t>Nach Klärung weiterer Rahmenbedingungen erfolgt dann eine stark selektive Suche nach Alternativen</a:t>
            </a:r>
          </a:p>
          <a:p>
            <a:pPr lvl="1"/>
            <a:r>
              <a:rPr lang="de-DE" altLang="de-DE" sz="2200" smtClean="0"/>
              <a:t>Zum Schluss erfolgt die Endauswahl (und Be- bzw. Einstellung)</a:t>
            </a:r>
          </a:p>
        </p:txBody>
      </p:sp>
      <p:sp>
        <p:nvSpPr>
          <p:cNvPr id="31750" name="Text Box 4"/>
          <p:cNvSpPr txBox="1">
            <a:spLocks noChangeArrowheads="1"/>
          </p:cNvSpPr>
          <p:nvPr/>
        </p:nvSpPr>
        <p:spPr bwMode="auto">
          <a:xfrm>
            <a:off x="7616825" y="2565400"/>
            <a:ext cx="2160588"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50000"/>
              </a:spcBef>
            </a:pPr>
            <a:r>
              <a:rPr lang="de-DE" altLang="de-DE" sz="1600">
                <a:solidFill>
                  <a:srgbClr val="FF0000"/>
                </a:solidFill>
              </a:rPr>
              <a:t>Bei Neuprodukten gilt: </a:t>
            </a:r>
          </a:p>
          <a:p>
            <a:pPr algn="l">
              <a:spcBef>
                <a:spcPct val="50000"/>
              </a:spcBef>
            </a:pPr>
            <a:r>
              <a:rPr lang="de-DE" altLang="de-DE" sz="1600">
                <a:solidFill>
                  <a:srgbClr val="FF0000"/>
                </a:solidFill>
              </a:rPr>
              <a:t>der Detaillierungs-grad der Beschaf-fungsplanung steigt in immer neuen Planungsrunden fortlaufend bis zum Vertragsabschluss</a:t>
            </a:r>
          </a:p>
        </p:txBody>
      </p:sp>
      <p:sp>
        <p:nvSpPr>
          <p:cNvPr id="31751" name="Textfeld 22"/>
          <p:cNvSpPr txBox="1">
            <a:spLocks noChangeArrowheads="1"/>
          </p:cNvSpPr>
          <p:nvPr/>
        </p:nvSpPr>
        <p:spPr bwMode="auto">
          <a:xfrm>
            <a:off x="7381875" y="0"/>
            <a:ext cx="2071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a:solidFill>
                  <a:srgbClr val="FF9900"/>
                </a:solidFill>
              </a:rPr>
              <a:t>5.3</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nummernplatzhalt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fld id="{C2906371-C649-4D5A-A96A-9248BD6453AF}" type="slidenum">
              <a:rPr lang="de-DE" altLang="de-DE" sz="1400"/>
              <a:pPr algn="l">
                <a:spcBef>
                  <a:spcPct val="0"/>
                </a:spcBef>
              </a:pPr>
              <a:t>18</a:t>
            </a:fld>
            <a:endParaRPr lang="de-DE" altLang="de-DE" sz="1400"/>
          </a:p>
        </p:txBody>
      </p:sp>
      <p:sp>
        <p:nvSpPr>
          <p:cNvPr id="32771" name="Fußzeilenplatzhalt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r>
              <a:rPr lang="de-DE" altLang="de-DE" sz="1400" smtClean="0"/>
              <a:t>© Anselm Dohle-Beltinger 2017</a:t>
            </a:r>
          </a:p>
        </p:txBody>
      </p:sp>
      <p:grpSp>
        <p:nvGrpSpPr>
          <p:cNvPr id="2" name="Group 15"/>
          <p:cNvGrpSpPr>
            <a:grpSpLocks/>
          </p:cNvGrpSpPr>
          <p:nvPr/>
        </p:nvGrpSpPr>
        <p:grpSpPr bwMode="auto">
          <a:xfrm>
            <a:off x="704850" y="2565400"/>
            <a:ext cx="7200900" cy="2663825"/>
            <a:chOff x="444" y="1616"/>
            <a:chExt cx="4536" cy="1678"/>
          </a:xfrm>
        </p:grpSpPr>
        <p:sp>
          <p:nvSpPr>
            <p:cNvPr id="32784" name="Rectangle 9"/>
            <p:cNvSpPr>
              <a:spLocks noChangeArrowheads="1"/>
            </p:cNvSpPr>
            <p:nvPr/>
          </p:nvSpPr>
          <p:spPr bwMode="auto">
            <a:xfrm>
              <a:off x="444" y="1616"/>
              <a:ext cx="3130" cy="1678"/>
            </a:xfrm>
            <a:prstGeom prst="rect">
              <a:avLst/>
            </a:prstGeom>
            <a:solidFill>
              <a:srgbClr val="009C00"/>
            </a:solidFill>
            <a:ln w="9525">
              <a:solidFill>
                <a:schemeClr val="tx1"/>
              </a:solidFill>
              <a:miter lim="800000"/>
              <a:headEnd/>
              <a:tailEnd/>
            </a:ln>
          </p:spPr>
          <p:txBody>
            <a:bodyPr wrap="none" lIns="92075" tIns="46038" rIns="92075" bIns="46038" anchor="ct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endParaRPr lang="de-DE" altLang="de-DE"/>
            </a:p>
          </p:txBody>
        </p:sp>
        <p:sp>
          <p:nvSpPr>
            <p:cNvPr id="32785" name="Text Box 8"/>
            <p:cNvSpPr txBox="1">
              <a:spLocks noChangeArrowheads="1"/>
            </p:cNvSpPr>
            <p:nvPr/>
          </p:nvSpPr>
          <p:spPr bwMode="auto">
            <a:xfrm>
              <a:off x="3619" y="2205"/>
              <a:ext cx="1361"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50000"/>
                </a:spcBef>
              </a:pPr>
              <a:r>
                <a:rPr lang="de-DE" altLang="de-DE" sz="1600" b="1">
                  <a:solidFill>
                    <a:srgbClr val="009C00"/>
                  </a:solidFill>
                </a:rPr>
                <a:t>Kapazitätsrelevante Planungen sind meist langfristig</a:t>
              </a:r>
            </a:p>
          </p:txBody>
        </p:sp>
      </p:grpSp>
      <p:grpSp>
        <p:nvGrpSpPr>
          <p:cNvPr id="3" name="Group 18"/>
          <p:cNvGrpSpPr>
            <a:grpSpLocks/>
          </p:cNvGrpSpPr>
          <p:nvPr/>
        </p:nvGrpSpPr>
        <p:grpSpPr bwMode="auto">
          <a:xfrm>
            <a:off x="704850" y="5157788"/>
            <a:ext cx="7489825" cy="1295400"/>
            <a:chOff x="444" y="3249"/>
            <a:chExt cx="4718" cy="816"/>
          </a:xfrm>
        </p:grpSpPr>
        <p:sp>
          <p:nvSpPr>
            <p:cNvPr id="32782" name="Rectangle 16"/>
            <p:cNvSpPr>
              <a:spLocks noChangeArrowheads="1"/>
            </p:cNvSpPr>
            <p:nvPr/>
          </p:nvSpPr>
          <p:spPr bwMode="auto">
            <a:xfrm>
              <a:off x="444" y="3249"/>
              <a:ext cx="3130" cy="816"/>
            </a:xfrm>
            <a:prstGeom prst="rect">
              <a:avLst/>
            </a:prstGeom>
            <a:solidFill>
              <a:srgbClr val="FF9900"/>
            </a:solidFill>
            <a:ln w="9525">
              <a:solidFill>
                <a:schemeClr val="tx1"/>
              </a:solidFill>
              <a:miter lim="800000"/>
              <a:headEnd/>
              <a:tailEnd/>
            </a:ln>
          </p:spPr>
          <p:txBody>
            <a:bodyPr wrap="none" lIns="92075" tIns="46038" rIns="92075" bIns="46038" anchor="ct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endParaRPr lang="de-DE" altLang="de-DE"/>
            </a:p>
          </p:txBody>
        </p:sp>
        <p:sp>
          <p:nvSpPr>
            <p:cNvPr id="32783" name="Text Box 17"/>
            <p:cNvSpPr txBox="1">
              <a:spLocks noChangeArrowheads="1"/>
            </p:cNvSpPr>
            <p:nvPr/>
          </p:nvSpPr>
          <p:spPr bwMode="auto">
            <a:xfrm>
              <a:off x="3574" y="3385"/>
              <a:ext cx="158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50000"/>
                </a:spcBef>
              </a:pPr>
              <a:r>
                <a:rPr lang="de-DE" altLang="de-DE" sz="1600" b="1">
                  <a:solidFill>
                    <a:srgbClr val="EC8C00"/>
                  </a:solidFill>
                </a:rPr>
                <a:t>Einsatzentscheidungen sind meist kurzfristig</a:t>
              </a:r>
            </a:p>
          </p:txBody>
        </p:sp>
      </p:grpSp>
      <p:sp>
        <p:nvSpPr>
          <p:cNvPr id="32774" name="Rectangle 2"/>
          <p:cNvSpPr>
            <a:spLocks noGrp="1" noChangeArrowheads="1"/>
          </p:cNvSpPr>
          <p:nvPr>
            <p:ph type="title"/>
          </p:nvPr>
        </p:nvSpPr>
        <p:spPr>
          <a:xfrm>
            <a:off x="428625" y="692150"/>
            <a:ext cx="8969375" cy="720725"/>
          </a:xfrm>
        </p:spPr>
        <p:txBody>
          <a:bodyPr/>
          <a:lstStyle/>
          <a:p>
            <a:r>
              <a:rPr lang="de-DE" altLang="de-DE" smtClean="0"/>
              <a:t>Bereitstellungsplanung 1</a:t>
            </a:r>
          </a:p>
        </p:txBody>
      </p:sp>
      <p:grpSp>
        <p:nvGrpSpPr>
          <p:cNvPr id="4" name="Group 14"/>
          <p:cNvGrpSpPr>
            <a:grpSpLocks/>
          </p:cNvGrpSpPr>
          <p:nvPr/>
        </p:nvGrpSpPr>
        <p:grpSpPr bwMode="auto">
          <a:xfrm>
            <a:off x="0" y="1268413"/>
            <a:ext cx="4829175" cy="1149350"/>
            <a:chOff x="0" y="799"/>
            <a:chExt cx="3042" cy="724"/>
          </a:xfrm>
        </p:grpSpPr>
        <p:pic>
          <p:nvPicPr>
            <p:cNvPr id="32780" name="Picture 12" descr="bpp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5"/>
              <a:ext cx="3042"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1" name="Line 13"/>
            <p:cNvSpPr>
              <a:spLocks noChangeShapeType="1"/>
            </p:cNvSpPr>
            <p:nvPr/>
          </p:nvSpPr>
          <p:spPr bwMode="auto">
            <a:xfrm flipV="1">
              <a:off x="3029" y="799"/>
              <a:ext cx="0" cy="18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grpSp>
      <p:pic>
        <p:nvPicPr>
          <p:cNvPr id="217099" name="Picture 11" descr="bppersd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20938"/>
            <a:ext cx="56197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107" name="AutoShape 19"/>
          <p:cNvSpPr>
            <a:spLocks noChangeArrowheads="1"/>
          </p:cNvSpPr>
          <p:nvPr/>
        </p:nvSpPr>
        <p:spPr bwMode="auto">
          <a:xfrm>
            <a:off x="5889625" y="1628775"/>
            <a:ext cx="3600450" cy="1323975"/>
          </a:xfrm>
          <a:prstGeom prst="wedgeRectCallout">
            <a:avLst>
              <a:gd name="adj1" fmla="val -82319"/>
              <a:gd name="adj2" fmla="val 100838"/>
            </a:avLst>
          </a:prstGeom>
          <a:solidFill>
            <a:srgbClr val="0099FF"/>
          </a:solidFill>
          <a:ln w="12700">
            <a:solidFill>
              <a:schemeClr val="tx1"/>
            </a:solidFill>
            <a:miter lim="800000"/>
            <a:headEnd/>
            <a:tailEnd/>
          </a:ln>
        </p:spPr>
        <p:txBody>
          <a:bodyPr lIns="92075" tIns="46038" rIns="92075" bIns="46038">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000"/>
              <a:t>kaum messbar; bestimmt von Arbeitsbedingungen,</a:t>
            </a:r>
            <a:br>
              <a:rPr lang="de-DE" altLang="de-DE" sz="2000"/>
            </a:br>
            <a:r>
              <a:rPr lang="de-DE" altLang="de-DE" sz="2000"/>
              <a:t>individueller Eignung und subjektivem Leistungswillen</a:t>
            </a:r>
          </a:p>
        </p:txBody>
      </p:sp>
      <p:sp>
        <p:nvSpPr>
          <p:cNvPr id="217108" name="AutoShape 20"/>
          <p:cNvSpPr>
            <a:spLocks noChangeArrowheads="1"/>
          </p:cNvSpPr>
          <p:nvPr/>
        </p:nvSpPr>
        <p:spPr bwMode="auto">
          <a:xfrm>
            <a:off x="7761288" y="4221163"/>
            <a:ext cx="1728787" cy="865187"/>
          </a:xfrm>
          <a:prstGeom prst="wedgeRectCallout">
            <a:avLst>
              <a:gd name="adj1" fmla="val -210056"/>
              <a:gd name="adj2" fmla="val -26699"/>
            </a:avLst>
          </a:prstGeom>
          <a:solidFill>
            <a:schemeClr val="accent1"/>
          </a:solidFill>
          <a:ln w="9525">
            <a:solidFill>
              <a:schemeClr val="tx1"/>
            </a:solidFill>
            <a:miter lim="800000"/>
            <a:headEnd/>
            <a:tailEnd/>
          </a:ln>
        </p:spPr>
        <p:txBody>
          <a:bodyPr lIns="92075" tIns="46038" rIns="92075" bIns="46038" anchor="ct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r>
              <a:rPr lang="de-DE" altLang="de-DE" sz="2000"/>
              <a:t>Ungeplante Fluktuation beachten</a:t>
            </a:r>
          </a:p>
        </p:txBody>
      </p:sp>
      <p:sp>
        <p:nvSpPr>
          <p:cNvPr id="32779" name="Textfeld 22"/>
          <p:cNvSpPr txBox="1">
            <a:spLocks noChangeArrowheads="1"/>
          </p:cNvSpPr>
          <p:nvPr/>
        </p:nvSpPr>
        <p:spPr bwMode="auto">
          <a:xfrm>
            <a:off x="7381875" y="0"/>
            <a:ext cx="2071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a:solidFill>
                  <a:srgbClr val="FF9900"/>
                </a:solidFill>
              </a:rPr>
              <a:t>5.3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17099"/>
                                        </p:tgtEl>
                                        <p:attrNameLst>
                                          <p:attrName>style.visibility</p:attrName>
                                        </p:attrNameLst>
                                      </p:cBhvr>
                                      <p:to>
                                        <p:strVal val="visible"/>
                                      </p:to>
                                    </p:set>
                                    <p:animEffect transition="in" filter="blinds(horizontal)">
                                      <p:cBhvr>
                                        <p:cTn id="12" dur="500"/>
                                        <p:tgtEl>
                                          <p:spTgt spid="2170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32" fill="hold" grpId="0" nodeType="clickEffect">
                                  <p:stCondLst>
                                    <p:cond delay="0"/>
                                  </p:stCondLst>
                                  <p:childTnLst>
                                    <p:set>
                                      <p:cBhvr>
                                        <p:cTn id="16" dur="1" fill="hold">
                                          <p:stCondLst>
                                            <p:cond delay="0"/>
                                          </p:stCondLst>
                                        </p:cTn>
                                        <p:tgtEl>
                                          <p:spTgt spid="217107"/>
                                        </p:tgtEl>
                                        <p:attrNameLst>
                                          <p:attrName>style.visibility</p:attrName>
                                        </p:attrNameLst>
                                      </p:cBhvr>
                                      <p:to>
                                        <p:strVal val="visible"/>
                                      </p:to>
                                    </p:set>
                                    <p:animEffect transition="in" filter="diamond(out)">
                                      <p:cBhvr>
                                        <p:cTn id="17" dur="1000"/>
                                        <p:tgtEl>
                                          <p:spTgt spid="217107"/>
                                        </p:tgtEl>
                                      </p:cBhvr>
                                    </p:animEffect>
                                  </p:childTnLst>
                                </p:cTn>
                              </p:par>
                            </p:childTnLst>
                          </p:cTn>
                        </p:par>
                        <p:par>
                          <p:cTn id="18" fill="hold" nodeType="afterGroup">
                            <p:stCondLst>
                              <p:cond delay="1000"/>
                            </p:stCondLst>
                            <p:childTnLst>
                              <p:par>
                                <p:cTn id="19" presetID="8" presetClass="entr" presetSubtype="32" fill="hold" grpId="0" nodeType="afterEffect">
                                  <p:stCondLst>
                                    <p:cond delay="0"/>
                                  </p:stCondLst>
                                  <p:childTnLst>
                                    <p:set>
                                      <p:cBhvr>
                                        <p:cTn id="20" dur="1" fill="hold">
                                          <p:stCondLst>
                                            <p:cond delay="0"/>
                                          </p:stCondLst>
                                        </p:cTn>
                                        <p:tgtEl>
                                          <p:spTgt spid="217108"/>
                                        </p:tgtEl>
                                        <p:attrNameLst>
                                          <p:attrName>style.visibility</p:attrName>
                                        </p:attrNameLst>
                                      </p:cBhvr>
                                      <p:to>
                                        <p:strVal val="visible"/>
                                      </p:to>
                                    </p:set>
                                    <p:animEffect transition="in" filter="diamond(out)">
                                      <p:cBhvr>
                                        <p:cTn id="21" dur="2000"/>
                                        <p:tgtEl>
                                          <p:spTgt spid="21710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1+#ppt_w/2"/>
                                          </p:val>
                                        </p:tav>
                                        <p:tav tm="100000">
                                          <p:val>
                                            <p:strVal val="#ppt_x"/>
                                          </p:val>
                                        </p:tav>
                                      </p:tavLst>
                                    </p:anim>
                                    <p:anim calcmode="lin" valueType="num">
                                      <p:cBhvr additive="base">
                                        <p:cTn id="27" dur="500" fill="hold"/>
                                        <p:tgtEl>
                                          <p:spTgt spid="2"/>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500"/>
                            </p:stCondLst>
                            <p:childTnLst>
                              <p:par>
                                <p:cTn id="29" presetID="2" presetClass="entr" presetSubtype="2"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1+#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07" grpId="0" animBg="1"/>
      <p:bldP spid="2171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nummernplatzhalt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fld id="{F7D94E68-77D5-4BC3-8E1A-E7AC7C2CCB12}" type="slidenum">
              <a:rPr lang="de-DE" altLang="de-DE" sz="1400"/>
              <a:pPr algn="l">
                <a:spcBef>
                  <a:spcPct val="0"/>
                </a:spcBef>
              </a:pPr>
              <a:t>19</a:t>
            </a:fld>
            <a:endParaRPr lang="de-DE" altLang="de-DE" sz="1400" dirty="0"/>
          </a:p>
        </p:txBody>
      </p:sp>
      <p:sp>
        <p:nvSpPr>
          <p:cNvPr id="33795" name="Fußzeilenplatzhalt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r>
              <a:rPr lang="de-DE" altLang="de-DE" sz="1400" smtClean="0"/>
              <a:t>© Anselm Dohle-Beltinger 2017</a:t>
            </a:r>
          </a:p>
        </p:txBody>
      </p:sp>
      <p:grpSp>
        <p:nvGrpSpPr>
          <p:cNvPr id="2" name="Group 72"/>
          <p:cNvGrpSpPr>
            <a:grpSpLocks/>
          </p:cNvGrpSpPr>
          <p:nvPr/>
        </p:nvGrpSpPr>
        <p:grpSpPr bwMode="auto">
          <a:xfrm>
            <a:off x="2287588" y="3284538"/>
            <a:ext cx="6137275" cy="3168650"/>
            <a:chOff x="1759" y="2069"/>
            <a:chExt cx="3866" cy="1996"/>
          </a:xfrm>
        </p:grpSpPr>
        <p:sp>
          <p:nvSpPr>
            <p:cNvPr id="33808" name="Text Box 62"/>
            <p:cNvSpPr txBox="1">
              <a:spLocks noChangeArrowheads="1"/>
            </p:cNvSpPr>
            <p:nvPr/>
          </p:nvSpPr>
          <p:spPr bwMode="auto">
            <a:xfrm>
              <a:off x="4481" y="2840"/>
              <a:ext cx="114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50000"/>
                </a:spcBef>
              </a:pPr>
              <a:r>
                <a:rPr lang="de-DE" altLang="de-DE" sz="1600" b="1">
                  <a:solidFill>
                    <a:srgbClr val="EC8C00"/>
                  </a:solidFill>
                </a:rPr>
                <a:t>kurzfristige Planungsanteile</a:t>
              </a:r>
            </a:p>
          </p:txBody>
        </p:sp>
        <p:grpSp>
          <p:nvGrpSpPr>
            <p:cNvPr id="33809" name="Group 69"/>
            <p:cNvGrpSpPr>
              <a:grpSpLocks/>
            </p:cNvGrpSpPr>
            <p:nvPr/>
          </p:nvGrpSpPr>
          <p:grpSpPr bwMode="auto">
            <a:xfrm>
              <a:off x="1759" y="2069"/>
              <a:ext cx="2677" cy="1996"/>
              <a:chOff x="1759" y="2069"/>
              <a:chExt cx="2677" cy="1996"/>
            </a:xfrm>
          </p:grpSpPr>
          <p:sp>
            <p:nvSpPr>
              <p:cNvPr id="33810" name="Rectangle 61"/>
              <p:cNvSpPr>
                <a:spLocks noChangeArrowheads="1"/>
              </p:cNvSpPr>
              <p:nvPr/>
            </p:nvSpPr>
            <p:spPr bwMode="auto">
              <a:xfrm>
                <a:off x="1759" y="3385"/>
                <a:ext cx="2676" cy="680"/>
              </a:xfrm>
              <a:prstGeom prst="rect">
                <a:avLst/>
              </a:prstGeom>
              <a:solidFill>
                <a:srgbClr val="FF9900"/>
              </a:solidFill>
              <a:ln w="9525">
                <a:solidFill>
                  <a:schemeClr val="tx1"/>
                </a:solidFill>
                <a:miter lim="800000"/>
                <a:headEnd/>
                <a:tailEnd/>
              </a:ln>
            </p:spPr>
            <p:txBody>
              <a:bodyPr wrap="none" lIns="92075" tIns="46038" rIns="92075" bIns="46038" anchor="ct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endParaRPr lang="de-DE" altLang="de-DE"/>
              </a:p>
            </p:txBody>
          </p:sp>
          <p:sp>
            <p:nvSpPr>
              <p:cNvPr id="33811" name="Rectangle 67"/>
              <p:cNvSpPr>
                <a:spLocks noChangeArrowheads="1"/>
              </p:cNvSpPr>
              <p:nvPr/>
            </p:nvSpPr>
            <p:spPr bwMode="auto">
              <a:xfrm>
                <a:off x="3029" y="2750"/>
                <a:ext cx="1406" cy="650"/>
              </a:xfrm>
              <a:prstGeom prst="rect">
                <a:avLst/>
              </a:prstGeom>
              <a:solidFill>
                <a:srgbClr val="FF9900"/>
              </a:solidFill>
              <a:ln w="9525">
                <a:solidFill>
                  <a:schemeClr val="tx1"/>
                </a:solidFill>
                <a:miter lim="800000"/>
                <a:headEnd/>
                <a:tailEnd/>
              </a:ln>
            </p:spPr>
            <p:txBody>
              <a:bodyPr wrap="none" lIns="92075" tIns="46038" rIns="92075" bIns="46038" anchor="ct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endParaRPr lang="de-DE" altLang="de-DE"/>
              </a:p>
            </p:txBody>
          </p:sp>
          <p:sp>
            <p:nvSpPr>
              <p:cNvPr id="33812" name="Rectangle 68"/>
              <p:cNvSpPr>
                <a:spLocks noChangeArrowheads="1"/>
              </p:cNvSpPr>
              <p:nvPr/>
            </p:nvSpPr>
            <p:spPr bwMode="auto">
              <a:xfrm>
                <a:off x="3574" y="2069"/>
                <a:ext cx="862" cy="681"/>
              </a:xfrm>
              <a:prstGeom prst="rect">
                <a:avLst/>
              </a:prstGeom>
              <a:solidFill>
                <a:srgbClr val="FF9900"/>
              </a:solidFill>
              <a:ln w="9525">
                <a:solidFill>
                  <a:schemeClr val="tx1"/>
                </a:solidFill>
                <a:miter lim="800000"/>
                <a:headEnd/>
                <a:tailEnd/>
              </a:ln>
            </p:spPr>
            <p:txBody>
              <a:bodyPr wrap="none" lIns="92075" tIns="46038" rIns="92075" bIns="46038" anchor="ct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endParaRPr lang="de-DE" altLang="de-DE"/>
              </a:p>
            </p:txBody>
          </p:sp>
        </p:grpSp>
      </p:grpSp>
      <p:grpSp>
        <p:nvGrpSpPr>
          <p:cNvPr id="4" name="Group 71"/>
          <p:cNvGrpSpPr>
            <a:grpSpLocks/>
          </p:cNvGrpSpPr>
          <p:nvPr/>
        </p:nvGrpSpPr>
        <p:grpSpPr bwMode="auto">
          <a:xfrm>
            <a:off x="415925" y="2205038"/>
            <a:ext cx="6121400" cy="3192462"/>
            <a:chOff x="580" y="1389"/>
            <a:chExt cx="3856" cy="2011"/>
          </a:xfrm>
        </p:grpSpPr>
        <p:sp>
          <p:nvSpPr>
            <p:cNvPr id="33803" name="Text Box 59"/>
            <p:cNvSpPr txBox="1">
              <a:spLocks noChangeArrowheads="1"/>
            </p:cNvSpPr>
            <p:nvPr/>
          </p:nvSpPr>
          <p:spPr bwMode="auto">
            <a:xfrm>
              <a:off x="580" y="1570"/>
              <a:ext cx="113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50000"/>
                </a:spcBef>
              </a:pPr>
              <a:r>
                <a:rPr lang="de-DE" altLang="de-DE" sz="1600" b="1">
                  <a:solidFill>
                    <a:srgbClr val="009C00"/>
                  </a:solidFill>
                </a:rPr>
                <a:t>langfristige Planungsanteile</a:t>
              </a:r>
            </a:p>
          </p:txBody>
        </p:sp>
        <p:grpSp>
          <p:nvGrpSpPr>
            <p:cNvPr id="33804" name="Group 70"/>
            <p:cNvGrpSpPr>
              <a:grpSpLocks/>
            </p:cNvGrpSpPr>
            <p:nvPr/>
          </p:nvGrpSpPr>
          <p:grpSpPr bwMode="auto">
            <a:xfrm>
              <a:off x="1759" y="1389"/>
              <a:ext cx="2677" cy="2011"/>
              <a:chOff x="1759" y="1389"/>
              <a:chExt cx="2677" cy="2011"/>
            </a:xfrm>
          </p:grpSpPr>
          <p:sp>
            <p:nvSpPr>
              <p:cNvPr id="33805" name="Rectangle 58"/>
              <p:cNvSpPr>
                <a:spLocks noChangeArrowheads="1"/>
              </p:cNvSpPr>
              <p:nvPr/>
            </p:nvSpPr>
            <p:spPr bwMode="auto">
              <a:xfrm>
                <a:off x="1759" y="1389"/>
                <a:ext cx="2677" cy="680"/>
              </a:xfrm>
              <a:prstGeom prst="rect">
                <a:avLst/>
              </a:prstGeom>
              <a:solidFill>
                <a:srgbClr val="009C00"/>
              </a:solidFill>
              <a:ln w="9525">
                <a:solidFill>
                  <a:schemeClr val="tx1"/>
                </a:solidFill>
                <a:miter lim="800000"/>
                <a:headEnd/>
                <a:tailEnd/>
              </a:ln>
            </p:spPr>
            <p:txBody>
              <a:bodyPr wrap="none" lIns="92075" tIns="46038" rIns="92075" bIns="46038" anchor="ct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endParaRPr lang="de-DE" altLang="de-DE"/>
              </a:p>
            </p:txBody>
          </p:sp>
          <p:sp>
            <p:nvSpPr>
              <p:cNvPr id="33806" name="Rectangle 65"/>
              <p:cNvSpPr>
                <a:spLocks noChangeArrowheads="1"/>
              </p:cNvSpPr>
              <p:nvPr/>
            </p:nvSpPr>
            <p:spPr bwMode="auto">
              <a:xfrm>
                <a:off x="1759" y="2069"/>
                <a:ext cx="1815" cy="681"/>
              </a:xfrm>
              <a:prstGeom prst="rect">
                <a:avLst/>
              </a:prstGeom>
              <a:solidFill>
                <a:srgbClr val="009C00"/>
              </a:solidFill>
              <a:ln w="9525">
                <a:solidFill>
                  <a:schemeClr val="tx1"/>
                </a:solidFill>
                <a:miter lim="800000"/>
                <a:headEnd/>
                <a:tailEnd/>
              </a:ln>
            </p:spPr>
            <p:txBody>
              <a:bodyPr wrap="none" lIns="92075" tIns="46038" rIns="92075" bIns="46038" anchor="ct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endParaRPr lang="de-DE" altLang="de-DE"/>
              </a:p>
            </p:txBody>
          </p:sp>
          <p:sp>
            <p:nvSpPr>
              <p:cNvPr id="33807" name="Rectangle 64"/>
              <p:cNvSpPr>
                <a:spLocks noChangeArrowheads="1"/>
              </p:cNvSpPr>
              <p:nvPr/>
            </p:nvSpPr>
            <p:spPr bwMode="auto">
              <a:xfrm>
                <a:off x="1759" y="2750"/>
                <a:ext cx="1270" cy="650"/>
              </a:xfrm>
              <a:prstGeom prst="rect">
                <a:avLst/>
              </a:prstGeom>
              <a:solidFill>
                <a:srgbClr val="009C00"/>
              </a:solidFill>
              <a:ln w="9525">
                <a:solidFill>
                  <a:schemeClr val="tx1"/>
                </a:solidFill>
                <a:miter lim="800000"/>
                <a:headEnd/>
                <a:tailEnd/>
              </a:ln>
            </p:spPr>
            <p:txBody>
              <a:bodyPr wrap="none" lIns="92075" tIns="46038" rIns="92075" bIns="46038" anchor="ct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endParaRPr lang="de-DE" altLang="de-DE"/>
              </a:p>
            </p:txBody>
          </p:sp>
        </p:grpSp>
      </p:grpSp>
      <p:pic>
        <p:nvPicPr>
          <p:cNvPr id="90166" name="Picture 54" descr="bpbet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413" y="1493838"/>
            <a:ext cx="41052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67" name="Picture 55" descr="bpbet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6150" y="2133600"/>
            <a:ext cx="42672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Rectangle 53"/>
          <p:cNvSpPr>
            <a:spLocks noGrp="1" noChangeArrowheads="1"/>
          </p:cNvSpPr>
          <p:nvPr>
            <p:ph type="title"/>
          </p:nvPr>
        </p:nvSpPr>
        <p:spPr/>
        <p:txBody>
          <a:bodyPr/>
          <a:lstStyle/>
          <a:p>
            <a:r>
              <a:rPr lang="de-DE" altLang="de-DE" smtClean="0"/>
              <a:t>Bereitstellungsplanung 2</a:t>
            </a:r>
          </a:p>
        </p:txBody>
      </p:sp>
      <p:sp>
        <p:nvSpPr>
          <p:cNvPr id="90185" name="AutoShape 73"/>
          <p:cNvSpPr>
            <a:spLocks noChangeArrowheads="1"/>
          </p:cNvSpPr>
          <p:nvPr/>
        </p:nvSpPr>
        <p:spPr bwMode="auto">
          <a:xfrm>
            <a:off x="6824663" y="2276475"/>
            <a:ext cx="2160587" cy="1873250"/>
          </a:xfrm>
          <a:prstGeom prst="wedgeRectCallout">
            <a:avLst>
              <a:gd name="adj1" fmla="val -80051"/>
              <a:gd name="adj2" fmla="val 34324"/>
            </a:avLst>
          </a:prstGeom>
          <a:solidFill>
            <a:srgbClr val="0099FF"/>
          </a:solidFill>
          <a:ln w="9525">
            <a:solidFill>
              <a:schemeClr val="tx1"/>
            </a:solidFill>
            <a:miter lim="800000"/>
            <a:headEnd/>
            <a:tailEnd/>
          </a:ln>
        </p:spPr>
        <p:txBody>
          <a:bodyPr lIns="92075" tIns="46038" rIns="92075" bIns="46038" anchor="ct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000"/>
              <a:t>Es besteht oft erheblicher Gesprächsbedarf mit der Investitions- und Finanzplanung</a:t>
            </a:r>
          </a:p>
        </p:txBody>
      </p:sp>
      <p:sp>
        <p:nvSpPr>
          <p:cNvPr id="33802" name="Textfeld 22"/>
          <p:cNvSpPr txBox="1">
            <a:spLocks noChangeArrowheads="1"/>
          </p:cNvSpPr>
          <p:nvPr/>
        </p:nvSpPr>
        <p:spPr bwMode="auto">
          <a:xfrm>
            <a:off x="7381875" y="0"/>
            <a:ext cx="2071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a:solidFill>
                  <a:srgbClr val="FF9900"/>
                </a:solidFill>
              </a:rPr>
              <a:t>5.3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90166"/>
                                        </p:tgtEl>
                                        <p:attrNameLst>
                                          <p:attrName>style.visibility</p:attrName>
                                        </p:attrNameLst>
                                      </p:cBhvr>
                                      <p:to>
                                        <p:strVal val="visible"/>
                                      </p:to>
                                    </p:set>
                                    <p:animEffect transition="in" filter="blinds(horizontal)">
                                      <p:cBhvr>
                                        <p:cTn id="7" dur="500"/>
                                        <p:tgtEl>
                                          <p:spTgt spid="901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90167"/>
                                        </p:tgtEl>
                                        <p:attrNameLst>
                                          <p:attrName>style.visibility</p:attrName>
                                        </p:attrNameLst>
                                      </p:cBhvr>
                                      <p:to>
                                        <p:strVal val="visible"/>
                                      </p:to>
                                    </p:set>
                                    <p:anim calcmode="lin" valueType="num">
                                      <p:cBhvr>
                                        <p:cTn id="12" dur="1000" fill="hold"/>
                                        <p:tgtEl>
                                          <p:spTgt spid="90167"/>
                                        </p:tgtEl>
                                        <p:attrNameLst>
                                          <p:attrName>ppt_w</p:attrName>
                                        </p:attrNameLst>
                                      </p:cBhvr>
                                      <p:tavLst>
                                        <p:tav tm="0">
                                          <p:val>
                                            <p:strVal val="#ppt_w*0.70"/>
                                          </p:val>
                                        </p:tav>
                                        <p:tav tm="100000">
                                          <p:val>
                                            <p:strVal val="#ppt_w"/>
                                          </p:val>
                                        </p:tav>
                                      </p:tavLst>
                                    </p:anim>
                                    <p:anim calcmode="lin" valueType="num">
                                      <p:cBhvr>
                                        <p:cTn id="13" dur="1000" fill="hold"/>
                                        <p:tgtEl>
                                          <p:spTgt spid="90167"/>
                                        </p:tgtEl>
                                        <p:attrNameLst>
                                          <p:attrName>ppt_h</p:attrName>
                                        </p:attrNameLst>
                                      </p:cBhvr>
                                      <p:tavLst>
                                        <p:tav tm="0">
                                          <p:val>
                                            <p:strVal val="#ppt_h"/>
                                          </p:val>
                                        </p:tav>
                                        <p:tav tm="100000">
                                          <p:val>
                                            <p:strVal val="#ppt_h"/>
                                          </p:val>
                                        </p:tav>
                                      </p:tavLst>
                                    </p:anim>
                                    <p:animEffect transition="in" filter="fade">
                                      <p:cBhvr>
                                        <p:cTn id="14" dur="1000"/>
                                        <p:tgtEl>
                                          <p:spTgt spid="9016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90185"/>
                                        </p:tgtEl>
                                        <p:attrNameLst>
                                          <p:attrName>style.visibility</p:attrName>
                                        </p:attrNameLst>
                                      </p:cBhvr>
                                      <p:to>
                                        <p:strVal val="visible"/>
                                      </p:to>
                                    </p:set>
                                    <p:animEffect transition="in" filter="blinds(horizontal)">
                                      <p:cBhvr>
                                        <p:cTn id="19" dur="500"/>
                                        <p:tgtEl>
                                          <p:spTgt spid="9018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0-#ppt_w/2"/>
                                          </p:val>
                                        </p:tav>
                                        <p:tav tm="100000">
                                          <p:val>
                                            <p:strVal val="#ppt_x"/>
                                          </p:val>
                                        </p:tav>
                                      </p:tavLst>
                                    </p:anim>
                                    <p:anim calcmode="lin" valueType="num">
                                      <p:cBhvr additive="base">
                                        <p:cTn id="25" dur="10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1000" fill="hold"/>
                                        <p:tgtEl>
                                          <p:spTgt spid="2"/>
                                        </p:tgtEl>
                                        <p:attrNameLst>
                                          <p:attrName>ppt_x</p:attrName>
                                        </p:attrNameLst>
                                      </p:cBhvr>
                                      <p:tavLst>
                                        <p:tav tm="0">
                                          <p:val>
                                            <p:strVal val="1+#ppt_w/2"/>
                                          </p:val>
                                        </p:tav>
                                        <p:tav tm="100000">
                                          <p:val>
                                            <p:strVal val="#ppt_x"/>
                                          </p:val>
                                        </p:tav>
                                      </p:tavLst>
                                    </p:anim>
                                    <p:anim calcmode="lin" valueType="num">
                                      <p:cBhvr additive="base">
                                        <p:cTn id="29"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8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fld id="{3B9DF0AD-71E2-4B57-9FC0-1C6C94D8E46F}" type="slidenum">
              <a:rPr lang="de-DE" altLang="de-DE" sz="1400"/>
              <a:pPr algn="l">
                <a:spcBef>
                  <a:spcPct val="0"/>
                </a:spcBef>
              </a:pPr>
              <a:t>2</a:t>
            </a:fld>
            <a:endParaRPr lang="de-DE" altLang="de-DE" sz="1400"/>
          </a:p>
        </p:txBody>
      </p:sp>
      <p:sp>
        <p:nvSpPr>
          <p:cNvPr id="6147"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r>
              <a:rPr lang="de-DE" altLang="de-DE" sz="1400" dirty="0" smtClean="0"/>
              <a:t>© Anselm Dohle-Beltinger 2017</a:t>
            </a:r>
          </a:p>
        </p:txBody>
      </p:sp>
      <p:sp>
        <p:nvSpPr>
          <p:cNvPr id="6148" name="Rectangle 2"/>
          <p:cNvSpPr>
            <a:spLocks noGrp="1" noChangeArrowheads="1"/>
          </p:cNvSpPr>
          <p:nvPr>
            <p:ph type="title"/>
          </p:nvPr>
        </p:nvSpPr>
        <p:spPr>
          <a:xfrm>
            <a:off x="428625" y="692150"/>
            <a:ext cx="8969375" cy="649288"/>
          </a:xfrm>
        </p:spPr>
        <p:txBody>
          <a:bodyPr/>
          <a:lstStyle/>
          <a:p>
            <a:r>
              <a:rPr lang="de-DE" altLang="de-DE" smtClean="0"/>
              <a:t>Inhalt</a:t>
            </a:r>
          </a:p>
        </p:txBody>
      </p:sp>
      <p:sp>
        <p:nvSpPr>
          <p:cNvPr id="6149" name="Rectangle 3"/>
          <p:cNvSpPr>
            <a:spLocks noGrp="1" noChangeArrowheads="1"/>
          </p:cNvSpPr>
          <p:nvPr>
            <p:ph type="body" idx="1"/>
          </p:nvPr>
        </p:nvSpPr>
        <p:spPr>
          <a:xfrm>
            <a:off x="200025" y="1341438"/>
            <a:ext cx="9505950" cy="5040312"/>
          </a:xfrm>
        </p:spPr>
        <p:txBody>
          <a:bodyPr/>
          <a:lstStyle/>
          <a:p>
            <a:r>
              <a:rPr lang="de-DE" altLang="de-DE" sz="2400" smtClean="0"/>
              <a:t>Einordnung des Leistungsprozesses</a:t>
            </a:r>
          </a:p>
          <a:p>
            <a:r>
              <a:rPr lang="de-DE" altLang="de-DE" sz="2400" smtClean="0"/>
              <a:t>Langfristige Planungselemente</a:t>
            </a:r>
          </a:p>
          <a:p>
            <a:pPr lvl="1"/>
            <a:r>
              <a:rPr lang="de-DE" altLang="de-DE" sz="2000" smtClean="0"/>
              <a:t>Ergebnisse der langfristigen Produktionsprogrammplanung</a:t>
            </a:r>
          </a:p>
          <a:p>
            <a:pPr lvl="1"/>
            <a:r>
              <a:rPr lang="de-DE" altLang="de-DE" sz="2000" smtClean="0"/>
              <a:t>Wovon hängt die langfristige Produktionsprogrammplanung ab?</a:t>
            </a:r>
          </a:p>
          <a:p>
            <a:pPr lvl="1"/>
            <a:r>
              <a:rPr lang="de-DE" altLang="de-DE" sz="2000" smtClean="0"/>
              <a:t>Korrelation von Produktionstypen</a:t>
            </a:r>
          </a:p>
          <a:p>
            <a:r>
              <a:rPr lang="de-DE" altLang="de-DE" sz="2400" smtClean="0"/>
              <a:t>Die Bereitstellungsplanung</a:t>
            </a:r>
          </a:p>
          <a:p>
            <a:pPr lvl="1"/>
            <a:r>
              <a:rPr lang="de-DE" altLang="de-DE" sz="2000" smtClean="0"/>
              <a:t>Detailfragen am Beispiel der Bereitstellungsplanung für Material</a:t>
            </a:r>
          </a:p>
          <a:p>
            <a:r>
              <a:rPr lang="de-DE" altLang="de-DE" sz="2400" smtClean="0"/>
              <a:t>Input-Output-Beziehungen und ihre Kostenwirkung (Produktions- und Kostentheorie)</a:t>
            </a:r>
          </a:p>
          <a:p>
            <a:r>
              <a:rPr lang="de-DE" altLang="de-DE" sz="2400" smtClean="0"/>
              <a:t>Die Produktionsdurchführungs- oder Fertigungsplanung</a:t>
            </a:r>
          </a:p>
          <a:p>
            <a:r>
              <a:rPr lang="de-DE" altLang="de-DE" sz="2400" smtClean="0"/>
              <a:t>Abfallwirtschaftsplanung</a:t>
            </a:r>
          </a:p>
          <a:p>
            <a:r>
              <a:rPr lang="de-DE" altLang="de-DE" sz="2400" smtClean="0"/>
              <a:t>Kosteneinsparung in der Produktion - aber wo?</a:t>
            </a:r>
          </a:p>
        </p:txBody>
      </p:sp>
      <p:sp>
        <p:nvSpPr>
          <p:cNvPr id="6150" name="Textfeld 5"/>
          <p:cNvSpPr txBox="1">
            <a:spLocks noChangeArrowheads="1"/>
          </p:cNvSpPr>
          <p:nvPr/>
        </p:nvSpPr>
        <p:spPr bwMode="auto">
          <a:xfrm>
            <a:off x="7310438" y="142875"/>
            <a:ext cx="20716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a:solidFill>
                  <a:srgbClr val="FF9900"/>
                </a:solidFill>
              </a:rPr>
              <a:t>5.</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fld id="{A8E6B67B-E45D-4033-94BE-D82E1130D6B0}" type="slidenum">
              <a:rPr lang="de-DE" altLang="de-DE" sz="1400"/>
              <a:pPr algn="l">
                <a:spcBef>
                  <a:spcPct val="0"/>
                </a:spcBef>
              </a:pPr>
              <a:t>20</a:t>
            </a:fld>
            <a:endParaRPr lang="de-DE" altLang="de-DE" sz="1400"/>
          </a:p>
        </p:txBody>
      </p:sp>
      <p:sp>
        <p:nvSpPr>
          <p:cNvPr id="35843"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r>
              <a:rPr lang="de-DE" altLang="de-DE" sz="1400" smtClean="0"/>
              <a:t>© Anselm Dohle-Beltinger 2017</a:t>
            </a:r>
          </a:p>
        </p:txBody>
      </p:sp>
      <p:sp>
        <p:nvSpPr>
          <p:cNvPr id="35844" name="Rectangle 46"/>
          <p:cNvSpPr>
            <a:spLocks noChangeArrowheads="1"/>
          </p:cNvSpPr>
          <p:nvPr/>
        </p:nvSpPr>
        <p:spPr bwMode="auto">
          <a:xfrm rot="-5400000">
            <a:off x="4196557" y="2672556"/>
            <a:ext cx="3024188" cy="4537075"/>
          </a:xfrm>
          <a:prstGeom prst="rect">
            <a:avLst/>
          </a:prstGeom>
          <a:solidFill>
            <a:srgbClr val="00CCFF"/>
          </a:solidFill>
          <a:ln w="9525">
            <a:solidFill>
              <a:schemeClr val="tx1"/>
            </a:solidFill>
            <a:miter lim="800000"/>
            <a:headEnd/>
            <a:tailEnd/>
          </a:ln>
        </p:spPr>
        <p:txBody>
          <a:bodyPr wrap="none" lIns="92075" tIns="46038" rIns="92075" bIns="46038" anchor="b" anchorCtr="1"/>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r>
              <a:rPr lang="de-DE" altLang="de-DE"/>
              <a:t>Mögliche Kriterien</a:t>
            </a:r>
          </a:p>
        </p:txBody>
      </p:sp>
      <p:grpSp>
        <p:nvGrpSpPr>
          <p:cNvPr id="2" name="Group 45"/>
          <p:cNvGrpSpPr>
            <a:grpSpLocks/>
          </p:cNvGrpSpPr>
          <p:nvPr/>
        </p:nvGrpSpPr>
        <p:grpSpPr bwMode="auto">
          <a:xfrm>
            <a:off x="1208088" y="2133600"/>
            <a:ext cx="7935912" cy="1223963"/>
            <a:chOff x="308" y="2750"/>
            <a:chExt cx="4999" cy="650"/>
          </a:xfrm>
        </p:grpSpPr>
        <p:sp>
          <p:nvSpPr>
            <p:cNvPr id="35850" name="Text Box 39"/>
            <p:cNvSpPr txBox="1">
              <a:spLocks noChangeArrowheads="1"/>
            </p:cNvSpPr>
            <p:nvPr/>
          </p:nvSpPr>
          <p:spPr bwMode="auto">
            <a:xfrm>
              <a:off x="308" y="2886"/>
              <a:ext cx="113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50000"/>
                </a:spcBef>
              </a:pPr>
              <a:r>
                <a:rPr lang="de-DE" altLang="de-DE" sz="1600" b="1">
                  <a:solidFill>
                    <a:srgbClr val="009C00"/>
                  </a:solidFill>
                </a:rPr>
                <a:t>langfristige Planungsanteile</a:t>
              </a:r>
            </a:p>
          </p:txBody>
        </p:sp>
        <p:grpSp>
          <p:nvGrpSpPr>
            <p:cNvPr id="35851" name="Group 44"/>
            <p:cNvGrpSpPr>
              <a:grpSpLocks/>
            </p:cNvGrpSpPr>
            <p:nvPr/>
          </p:nvGrpSpPr>
          <p:grpSpPr bwMode="auto">
            <a:xfrm>
              <a:off x="1441" y="2750"/>
              <a:ext cx="3866" cy="650"/>
              <a:chOff x="1441" y="2750"/>
              <a:chExt cx="3866" cy="650"/>
            </a:xfrm>
          </p:grpSpPr>
          <p:sp>
            <p:nvSpPr>
              <p:cNvPr id="35852" name="Text Box 33"/>
              <p:cNvSpPr txBox="1">
                <a:spLocks noChangeArrowheads="1"/>
              </p:cNvSpPr>
              <p:nvPr/>
            </p:nvSpPr>
            <p:spPr bwMode="auto">
              <a:xfrm>
                <a:off x="4163" y="2840"/>
                <a:ext cx="1144"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50000"/>
                  </a:spcBef>
                </a:pPr>
                <a:r>
                  <a:rPr lang="de-DE" altLang="de-DE" sz="1600" b="1">
                    <a:solidFill>
                      <a:srgbClr val="EC8C00"/>
                    </a:solidFill>
                  </a:rPr>
                  <a:t>kurzfristige Planungsanteile</a:t>
                </a:r>
              </a:p>
            </p:txBody>
          </p:sp>
          <p:sp>
            <p:nvSpPr>
              <p:cNvPr id="35853" name="Rectangle 36"/>
              <p:cNvSpPr>
                <a:spLocks noChangeArrowheads="1"/>
              </p:cNvSpPr>
              <p:nvPr/>
            </p:nvSpPr>
            <p:spPr bwMode="auto">
              <a:xfrm>
                <a:off x="2711" y="2750"/>
                <a:ext cx="1406" cy="650"/>
              </a:xfrm>
              <a:prstGeom prst="rect">
                <a:avLst/>
              </a:prstGeom>
              <a:solidFill>
                <a:srgbClr val="FF9900"/>
              </a:solidFill>
              <a:ln w="9525">
                <a:solidFill>
                  <a:schemeClr val="tx1"/>
                </a:solidFill>
                <a:miter lim="800000"/>
                <a:headEnd/>
                <a:tailEnd/>
              </a:ln>
            </p:spPr>
            <p:txBody>
              <a:bodyPr wrap="none" lIns="92075" tIns="46038" rIns="92075" bIns="46038" anchor="ct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endParaRPr lang="de-DE" altLang="de-DE"/>
              </a:p>
            </p:txBody>
          </p:sp>
          <p:sp>
            <p:nvSpPr>
              <p:cNvPr id="35854" name="Rectangle 43"/>
              <p:cNvSpPr>
                <a:spLocks noChangeArrowheads="1"/>
              </p:cNvSpPr>
              <p:nvPr/>
            </p:nvSpPr>
            <p:spPr bwMode="auto">
              <a:xfrm>
                <a:off x="1441" y="2750"/>
                <a:ext cx="1270" cy="650"/>
              </a:xfrm>
              <a:prstGeom prst="rect">
                <a:avLst/>
              </a:prstGeom>
              <a:solidFill>
                <a:srgbClr val="009C00"/>
              </a:solidFill>
              <a:ln w="9525">
                <a:solidFill>
                  <a:schemeClr val="tx1"/>
                </a:solidFill>
                <a:miter lim="800000"/>
                <a:headEnd/>
                <a:tailEnd/>
              </a:ln>
            </p:spPr>
            <p:txBody>
              <a:bodyPr wrap="none" lIns="92075" tIns="46038" rIns="92075" bIns="46038" anchor="ct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endParaRPr lang="de-DE" altLang="de-DE"/>
              </a:p>
            </p:txBody>
          </p:sp>
        </p:grpSp>
      </p:grpSp>
      <p:graphicFrame>
        <p:nvGraphicFramePr>
          <p:cNvPr id="213019" name="Object 27"/>
          <p:cNvGraphicFramePr>
            <a:graphicFrameLocks noGrp="1" noChangeAspect="1"/>
          </p:cNvGraphicFramePr>
          <p:nvPr>
            <p:ph type="dgm" idx="1"/>
          </p:nvPr>
        </p:nvGraphicFramePr>
        <p:xfrm>
          <a:off x="2865438" y="2060575"/>
          <a:ext cx="4751387" cy="4484688"/>
        </p:xfrm>
        <a:graphic>
          <a:graphicData uri="http://schemas.openxmlformats.org/presentationml/2006/ole">
            <mc:AlternateContent xmlns:mc="http://schemas.openxmlformats.org/markup-compatibility/2006">
              <mc:Choice xmlns:v="urn:schemas-microsoft-com:vml" Requires="v">
                <p:oleObj spid="_x0000_s35872" name="MS Org Chart" r:id="rId4" imgW="7659365" imgH="3242577" progId="OrgPlusWOPX.4">
                  <p:embed followColorScheme="full"/>
                </p:oleObj>
              </mc:Choice>
              <mc:Fallback>
                <p:oleObj name="MS Org Chart" r:id="rId4" imgW="7659365" imgH="3242577" progId="OrgPlusWOPX.4">
                  <p:embed followColorScheme="full"/>
                  <p:pic>
                    <p:nvPicPr>
                      <p:cNvPr id="0" name="Object 27"/>
                      <p:cNvPicPr>
                        <a:picLocks noChangeAspect="1" noChangeArrowheads="1"/>
                      </p:cNvPicPr>
                      <p:nvPr/>
                    </p:nvPicPr>
                    <p:blipFill>
                      <a:blip r:embed="rId5">
                        <a:extLst>
                          <a:ext uri="{28A0092B-C50C-407E-A947-70E740481C1C}">
                            <a14:useLocalDpi xmlns:a14="http://schemas.microsoft.com/office/drawing/2010/main" val="0"/>
                          </a:ext>
                        </a:extLst>
                      </a:blip>
                      <a:srcRect l="65813" t="23802"/>
                      <a:stretch>
                        <a:fillRect/>
                      </a:stretch>
                    </p:blipFill>
                    <p:spPr bwMode="auto">
                      <a:xfrm>
                        <a:off x="2865438" y="2060575"/>
                        <a:ext cx="4751387" cy="448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13020" name="Picture 28" descr="bmat"/>
          <p:cNvPicPr>
            <a:picLocks noChangeAspect="1" noChangeArrowheads="1"/>
          </p:cNvPicPr>
          <p:nvPr/>
        </p:nvPicPr>
        <p:blipFill>
          <a:blip r:embed="rId6">
            <a:extLst>
              <a:ext uri="{28A0092B-C50C-407E-A947-70E740481C1C}">
                <a14:useLocalDpi xmlns:a14="http://schemas.microsoft.com/office/drawing/2010/main" val="0"/>
              </a:ext>
            </a:extLst>
          </a:blip>
          <a:srcRect t="9238"/>
          <a:stretch>
            <a:fillRect/>
          </a:stretch>
        </p:blipFill>
        <p:spPr bwMode="auto">
          <a:xfrm>
            <a:off x="2432050" y="1341438"/>
            <a:ext cx="51054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Rectangle 31"/>
          <p:cNvSpPr>
            <a:spLocks noGrp="1" noChangeArrowheads="1"/>
          </p:cNvSpPr>
          <p:nvPr>
            <p:ph type="title"/>
          </p:nvPr>
        </p:nvSpPr>
        <p:spPr>
          <a:xfrm>
            <a:off x="428625" y="692150"/>
            <a:ext cx="8969375" cy="792163"/>
          </a:xfrm>
          <a:noFill/>
        </p:spPr>
        <p:txBody>
          <a:bodyPr/>
          <a:lstStyle/>
          <a:p>
            <a:r>
              <a:rPr lang="de-DE" altLang="de-DE" smtClean="0"/>
              <a:t>Bereitstellungsplanung 3</a:t>
            </a:r>
          </a:p>
        </p:txBody>
      </p:sp>
      <p:sp>
        <p:nvSpPr>
          <p:cNvPr id="35849" name="Textfeld 22"/>
          <p:cNvSpPr txBox="1">
            <a:spLocks noChangeArrowheads="1"/>
          </p:cNvSpPr>
          <p:nvPr/>
        </p:nvSpPr>
        <p:spPr bwMode="auto">
          <a:xfrm>
            <a:off x="7381875" y="0"/>
            <a:ext cx="2071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a:solidFill>
                  <a:srgbClr val="FF9900"/>
                </a:solidFill>
              </a:rPr>
              <a:t>5.3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13020"/>
                                        </p:tgtEl>
                                        <p:attrNameLst>
                                          <p:attrName>style.visibility</p:attrName>
                                        </p:attrNameLst>
                                      </p:cBhvr>
                                      <p:to>
                                        <p:strVal val="visible"/>
                                      </p:to>
                                    </p:set>
                                    <p:animEffect transition="in" filter="blinds(horizontal)">
                                      <p:cBhvr>
                                        <p:cTn id="7" dur="500"/>
                                        <p:tgtEl>
                                          <p:spTgt spid="2130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1301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213019"/>
                                        </p:tgtEl>
                                        <p:attrNameLst>
                                          <p:attrName>style.visibility</p:attrName>
                                        </p:attrNameLst>
                                      </p:cBhvr>
                                      <p:to>
                                        <p:strVal val="visible"/>
                                      </p:to>
                                    </p:set>
                                    <p:animEffect transition="in" filter="wipe(up)">
                                      <p:cBhvr>
                                        <p:cTn id="16" dur="3000"/>
                                        <p:tgtEl>
                                          <p:spTgt spid="21301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nummernplatzhalt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fld id="{B74F4C4B-308C-4DE1-B824-3BF9763971D0}" type="slidenum">
              <a:rPr lang="de-DE" altLang="de-DE" sz="1400"/>
              <a:pPr algn="l">
                <a:spcBef>
                  <a:spcPct val="0"/>
                </a:spcBef>
              </a:pPr>
              <a:t>21</a:t>
            </a:fld>
            <a:endParaRPr lang="de-DE" altLang="de-DE" sz="1400"/>
          </a:p>
        </p:txBody>
      </p:sp>
      <p:sp>
        <p:nvSpPr>
          <p:cNvPr id="37891" name="Fußzeilenplatzhalt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r>
              <a:rPr lang="de-DE" altLang="de-DE" sz="1400" smtClean="0"/>
              <a:t>© Anselm Dohle-Beltinger 2017</a:t>
            </a:r>
          </a:p>
        </p:txBody>
      </p:sp>
      <p:sp>
        <p:nvSpPr>
          <p:cNvPr id="37892" name="Rectangle 4"/>
          <p:cNvSpPr>
            <a:spLocks noGrp="1" noChangeArrowheads="1"/>
          </p:cNvSpPr>
          <p:nvPr>
            <p:ph type="title"/>
          </p:nvPr>
        </p:nvSpPr>
        <p:spPr>
          <a:xfrm>
            <a:off x="415925" y="1628775"/>
            <a:ext cx="8969375" cy="1512888"/>
          </a:xfrm>
          <a:solidFill>
            <a:srgbClr val="FF9900"/>
          </a:solidFill>
        </p:spPr>
        <p:txBody>
          <a:bodyPr/>
          <a:lstStyle/>
          <a:p>
            <a:r>
              <a:rPr lang="de-DE" altLang="de-DE" smtClean="0"/>
              <a:t>Detailfragen am Beispiel der Bereitstellungsplanung für Material</a:t>
            </a:r>
          </a:p>
        </p:txBody>
      </p:sp>
      <p:sp>
        <p:nvSpPr>
          <p:cNvPr id="37893" name="Textfeld 22"/>
          <p:cNvSpPr txBox="1">
            <a:spLocks noChangeArrowheads="1"/>
          </p:cNvSpPr>
          <p:nvPr/>
        </p:nvSpPr>
        <p:spPr bwMode="auto">
          <a:xfrm>
            <a:off x="7381875" y="0"/>
            <a:ext cx="2071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a:solidFill>
                  <a:srgbClr val="FF9900"/>
                </a:solidFill>
              </a:rPr>
              <a:t>5.3.1</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p:cNvSpPr>
            <a:spLocks noGrp="1"/>
          </p:cNvSpPr>
          <p:nvPr>
            <p:ph type="title"/>
          </p:nvPr>
        </p:nvSpPr>
        <p:spPr/>
        <p:txBody>
          <a:bodyPr/>
          <a:lstStyle/>
          <a:p>
            <a:r>
              <a:rPr lang="de-DE" altLang="de-DE" smtClean="0"/>
              <a:t>Elemente von Materialkosten</a:t>
            </a:r>
          </a:p>
        </p:txBody>
      </p:sp>
      <p:sp>
        <p:nvSpPr>
          <p:cNvPr id="38915" name="Inhaltsplatzhalter 2"/>
          <p:cNvSpPr>
            <a:spLocks noGrp="1"/>
          </p:cNvSpPr>
          <p:nvPr>
            <p:ph idx="1"/>
          </p:nvPr>
        </p:nvSpPr>
        <p:spPr>
          <a:xfrm>
            <a:off x="428625" y="1773238"/>
            <a:ext cx="9477375" cy="4679950"/>
          </a:xfrm>
        </p:spPr>
        <p:txBody>
          <a:bodyPr/>
          <a:lstStyle/>
          <a:p>
            <a:pPr>
              <a:lnSpc>
                <a:spcPct val="90000"/>
              </a:lnSpc>
            </a:pPr>
            <a:r>
              <a:rPr lang="de-DE" altLang="de-DE" sz="2000" smtClean="0"/>
              <a:t>Einrichtungs-/Erstverwendungskosten (Information, Genehmigungen, techn. Einrichtungen etc.)</a:t>
            </a:r>
          </a:p>
          <a:p>
            <a:pPr>
              <a:lnSpc>
                <a:spcPct val="90000"/>
              </a:lnSpc>
            </a:pPr>
            <a:r>
              <a:rPr lang="de-DE" altLang="de-DE" sz="2000" smtClean="0"/>
              <a:t>Beschaffungskosten</a:t>
            </a:r>
          </a:p>
          <a:p>
            <a:pPr>
              <a:lnSpc>
                <a:spcPct val="90000"/>
              </a:lnSpc>
            </a:pPr>
            <a:r>
              <a:rPr lang="de-DE" altLang="de-DE" sz="2000" smtClean="0"/>
              <a:t>Lagerkosten</a:t>
            </a:r>
          </a:p>
          <a:p>
            <a:pPr>
              <a:lnSpc>
                <a:spcPct val="90000"/>
              </a:lnSpc>
              <a:buFontTx/>
              <a:buNone/>
            </a:pPr>
            <a:r>
              <a:rPr lang="de-DE" altLang="de-DE" sz="2000" b="1" smtClean="0">
                <a:solidFill>
                  <a:srgbClr val="FF0000"/>
                </a:solidFill>
              </a:rPr>
              <a:t>+</a:t>
            </a:r>
          </a:p>
          <a:p>
            <a:pPr>
              <a:lnSpc>
                <a:spcPct val="90000"/>
              </a:lnSpc>
            </a:pPr>
            <a:r>
              <a:rPr lang="de-DE" altLang="de-DE" sz="2000" smtClean="0"/>
              <a:t>Kosten bei Produktionsvorbereitung und -durchführung (Positionierung, Aufbereitung, Qualitätsschwankungen)</a:t>
            </a:r>
          </a:p>
          <a:p>
            <a:pPr>
              <a:lnSpc>
                <a:spcPct val="90000"/>
              </a:lnSpc>
              <a:buFontTx/>
              <a:buNone/>
            </a:pPr>
            <a:r>
              <a:rPr lang="de-DE" altLang="de-DE" sz="2000" b="1" smtClean="0">
                <a:solidFill>
                  <a:srgbClr val="FF0000"/>
                </a:solidFill>
              </a:rPr>
              <a:t>+</a:t>
            </a:r>
          </a:p>
          <a:p>
            <a:pPr>
              <a:lnSpc>
                <a:spcPct val="90000"/>
              </a:lnSpc>
            </a:pPr>
            <a:r>
              <a:rPr lang="de-DE" altLang="de-DE" sz="2000" smtClean="0"/>
              <a:t>Kosten während der Betriebsdauer (Reparatur, Service; Verschleiß, Verletzung; Rufschädigung)</a:t>
            </a:r>
          </a:p>
          <a:p>
            <a:pPr>
              <a:lnSpc>
                <a:spcPct val="90000"/>
              </a:lnSpc>
            </a:pPr>
            <a:r>
              <a:rPr lang="de-DE" altLang="de-DE" sz="2000" smtClean="0"/>
              <a:t>Entsorgungskosten (Demontage, Entsorgungsart)</a:t>
            </a:r>
          </a:p>
          <a:p>
            <a:pPr>
              <a:lnSpc>
                <a:spcPct val="90000"/>
              </a:lnSpc>
              <a:buFontTx/>
              <a:buNone/>
            </a:pPr>
            <a:r>
              <a:rPr lang="de-DE" altLang="de-DE" sz="2000" smtClean="0"/>
              <a:t>           </a:t>
            </a:r>
            <a:r>
              <a:rPr lang="de-DE" altLang="de-DE" sz="2000" b="1" smtClean="0">
                <a:solidFill>
                  <a:srgbClr val="FF0000"/>
                </a:solidFill>
                <a:sym typeface="Symbol" panose="05050102010706020507" pitchFamily="18" charset="2"/>
              </a:rPr>
              <a:t></a:t>
            </a:r>
            <a:endParaRPr lang="de-DE" altLang="de-DE" sz="2000" b="1" smtClean="0">
              <a:solidFill>
                <a:srgbClr val="FF0000"/>
              </a:solidFill>
            </a:endParaRPr>
          </a:p>
          <a:p>
            <a:pPr>
              <a:lnSpc>
                <a:spcPct val="90000"/>
              </a:lnSpc>
            </a:pPr>
            <a:r>
              <a:rPr lang="de-DE" altLang="de-DE" sz="2000" smtClean="0"/>
              <a:t>Aufgabe: Kostenminimierung</a:t>
            </a:r>
          </a:p>
        </p:txBody>
      </p:sp>
      <p:sp>
        <p:nvSpPr>
          <p:cNvPr id="38916"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fld id="{BEA1D4F6-67EA-4AB6-9989-C10D80528B5D}" type="slidenum">
              <a:rPr lang="de-DE" altLang="de-DE" sz="1400"/>
              <a:pPr algn="l">
                <a:spcBef>
                  <a:spcPct val="0"/>
                </a:spcBef>
              </a:pPr>
              <a:t>22</a:t>
            </a:fld>
            <a:endParaRPr lang="de-DE" altLang="de-DE" sz="1400"/>
          </a:p>
        </p:txBody>
      </p:sp>
      <p:sp>
        <p:nvSpPr>
          <p:cNvPr id="38917"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r>
              <a:rPr lang="de-DE" altLang="de-DE" sz="1400" smtClean="0"/>
              <a:t>© Anselm Dohle-Beltinger 2017</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fld id="{9153AE77-3F39-46D2-866F-E22040815802}" type="slidenum">
              <a:rPr lang="de-DE" altLang="de-DE" sz="1400"/>
              <a:pPr algn="l">
                <a:spcBef>
                  <a:spcPct val="0"/>
                </a:spcBef>
              </a:pPr>
              <a:t>23</a:t>
            </a:fld>
            <a:endParaRPr lang="de-DE" altLang="de-DE" sz="1400" dirty="0"/>
          </a:p>
        </p:txBody>
      </p:sp>
      <p:sp>
        <p:nvSpPr>
          <p:cNvPr id="39939"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r>
              <a:rPr lang="de-DE" altLang="de-DE" sz="1400" smtClean="0"/>
              <a:t>© Anselm Dohle-Beltinger 2017</a:t>
            </a:r>
          </a:p>
        </p:txBody>
      </p:sp>
      <p:sp>
        <p:nvSpPr>
          <p:cNvPr id="39940" name="Rectangle 1028"/>
          <p:cNvSpPr>
            <a:spLocks noGrp="1" noChangeArrowheads="1"/>
          </p:cNvSpPr>
          <p:nvPr>
            <p:ph type="title"/>
          </p:nvPr>
        </p:nvSpPr>
        <p:spPr/>
        <p:txBody>
          <a:bodyPr/>
          <a:lstStyle/>
          <a:p>
            <a:r>
              <a:rPr lang="de-DE" altLang="de-DE" smtClean="0"/>
              <a:t>Materialkosten</a:t>
            </a:r>
          </a:p>
        </p:txBody>
      </p:sp>
      <p:sp>
        <p:nvSpPr>
          <p:cNvPr id="33797" name="Rectangle 1029"/>
          <p:cNvSpPr>
            <a:spLocks noGrp="1" noChangeArrowheads="1"/>
          </p:cNvSpPr>
          <p:nvPr>
            <p:ph type="body" idx="1"/>
          </p:nvPr>
        </p:nvSpPr>
        <p:spPr>
          <a:xfrm>
            <a:off x="428625" y="1773238"/>
            <a:ext cx="6942138" cy="4799012"/>
          </a:xfrm>
          <a:solidFill>
            <a:schemeClr val="bg1">
              <a:alpha val="89803"/>
            </a:schemeClr>
          </a:solidFill>
        </p:spPr>
        <p:txBody>
          <a:bodyPr>
            <a:normAutofit fontScale="92500" lnSpcReduction="10000"/>
          </a:bodyPr>
          <a:lstStyle/>
          <a:p>
            <a:pPr>
              <a:spcBef>
                <a:spcPct val="0"/>
              </a:spcBef>
              <a:defRPr/>
            </a:pPr>
            <a:r>
              <a:rPr lang="de-DE" b="1" dirty="0" smtClean="0"/>
              <a:t>Beschaffungskosten</a:t>
            </a:r>
            <a:r>
              <a:rPr lang="de-DE" dirty="0" smtClean="0"/>
              <a:t> </a:t>
            </a:r>
          </a:p>
          <a:p>
            <a:pPr marL="879475" lvl="1" indent="-228600">
              <a:spcBef>
                <a:spcPct val="0"/>
              </a:spcBef>
              <a:defRPr/>
            </a:pPr>
            <a:r>
              <a:rPr lang="de-DE" sz="2600" dirty="0" smtClean="0"/>
              <a:t>unmittelbare (Materialpreis)</a:t>
            </a:r>
          </a:p>
          <a:p>
            <a:pPr marL="879475" lvl="1" indent="-228600">
              <a:spcBef>
                <a:spcPct val="0"/>
              </a:spcBef>
              <a:defRPr/>
            </a:pPr>
            <a:r>
              <a:rPr lang="de-DE" sz="2600" dirty="0" smtClean="0"/>
              <a:t>mittelbare </a:t>
            </a:r>
          </a:p>
          <a:p>
            <a:pPr marL="1162050" lvl="2" indent="-228600">
              <a:spcBef>
                <a:spcPct val="0"/>
              </a:spcBef>
              <a:defRPr/>
            </a:pPr>
            <a:r>
              <a:rPr lang="de-DE" dirty="0" smtClean="0"/>
              <a:t>bestellfixe Kosten je Order (Bestellaufgabe, Verbuchung, Rechnungsdurchlauf)</a:t>
            </a:r>
          </a:p>
          <a:p>
            <a:pPr marL="1162050" lvl="2" indent="-228600">
              <a:spcBef>
                <a:spcPct val="0"/>
              </a:spcBef>
              <a:defRPr/>
            </a:pPr>
            <a:r>
              <a:rPr lang="de-DE" dirty="0" smtClean="0"/>
              <a:t>teilweise variable Kosten für Transport, Personal, Wareneingangsprüfung etc.</a:t>
            </a:r>
          </a:p>
          <a:p>
            <a:pPr>
              <a:spcBef>
                <a:spcPct val="0"/>
              </a:spcBef>
              <a:defRPr/>
            </a:pPr>
            <a:r>
              <a:rPr lang="de-DE" b="1" dirty="0" smtClean="0"/>
              <a:t>Lagerkosten</a:t>
            </a:r>
          </a:p>
          <a:p>
            <a:pPr marL="879475" lvl="1" indent="-228600">
              <a:spcBef>
                <a:spcPct val="50000"/>
              </a:spcBef>
              <a:defRPr/>
            </a:pPr>
            <a:r>
              <a:rPr lang="de-DE" sz="2600" dirty="0" smtClean="0"/>
              <a:t>Raumkosten</a:t>
            </a:r>
          </a:p>
          <a:p>
            <a:pPr marL="879475" lvl="1" indent="-228600">
              <a:defRPr/>
            </a:pPr>
            <a:r>
              <a:rPr lang="de-DE" sz="2600" dirty="0" smtClean="0"/>
              <a:t>Versicherungsprämien</a:t>
            </a:r>
          </a:p>
          <a:p>
            <a:pPr marL="879475" lvl="1" indent="-228600">
              <a:defRPr/>
            </a:pPr>
            <a:r>
              <a:rPr lang="de-DE" sz="2600" dirty="0" smtClean="0"/>
              <a:t>Zinsen für Kapitalbindung</a:t>
            </a:r>
          </a:p>
          <a:p>
            <a:pPr marL="879475" lvl="1" indent="-228600">
              <a:defRPr/>
            </a:pPr>
            <a:r>
              <a:rPr lang="de-DE" sz="2600" dirty="0" smtClean="0"/>
              <a:t>Inventurkosten</a:t>
            </a:r>
          </a:p>
          <a:p>
            <a:pPr marL="879475" lvl="1" indent="-228600">
              <a:defRPr/>
            </a:pPr>
            <a:r>
              <a:rPr lang="de-DE" sz="2600" dirty="0" smtClean="0"/>
              <a:t>Schwund und Verderb ...</a:t>
            </a:r>
          </a:p>
        </p:txBody>
      </p:sp>
      <p:sp>
        <p:nvSpPr>
          <p:cNvPr id="39942" name="Textfeld 22"/>
          <p:cNvSpPr txBox="1">
            <a:spLocks noChangeArrowheads="1"/>
          </p:cNvSpPr>
          <p:nvPr/>
        </p:nvSpPr>
        <p:spPr bwMode="auto">
          <a:xfrm>
            <a:off x="7381875" y="0"/>
            <a:ext cx="2071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a:solidFill>
                  <a:srgbClr val="FF9900"/>
                </a:solidFill>
              </a:rPr>
              <a:t>5.3.1</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fld id="{4527B90F-EC69-4DD3-A087-FAD846BB9AA9}" type="slidenum">
              <a:rPr lang="de-DE" altLang="de-DE" sz="1400"/>
              <a:pPr algn="l">
                <a:spcBef>
                  <a:spcPct val="0"/>
                </a:spcBef>
              </a:pPr>
              <a:t>24</a:t>
            </a:fld>
            <a:endParaRPr lang="de-DE" altLang="de-DE" sz="1400" dirty="0"/>
          </a:p>
        </p:txBody>
      </p:sp>
      <p:sp>
        <p:nvSpPr>
          <p:cNvPr id="40963"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r>
              <a:rPr lang="de-DE" altLang="de-DE" sz="1400" smtClean="0"/>
              <a:t>© Anselm Dohle-Beltinger 2017</a:t>
            </a:r>
          </a:p>
        </p:txBody>
      </p:sp>
      <p:sp>
        <p:nvSpPr>
          <p:cNvPr id="40964" name="Rectangle 2"/>
          <p:cNvSpPr>
            <a:spLocks noGrp="1" noChangeArrowheads="1"/>
          </p:cNvSpPr>
          <p:nvPr>
            <p:ph type="title"/>
          </p:nvPr>
        </p:nvSpPr>
        <p:spPr/>
        <p:txBody>
          <a:bodyPr/>
          <a:lstStyle/>
          <a:p>
            <a:r>
              <a:rPr lang="de-DE" altLang="de-DE" smtClean="0"/>
              <a:t>Möglichkeiten der Bereitstellung von Material </a:t>
            </a:r>
          </a:p>
        </p:txBody>
      </p:sp>
      <p:sp>
        <p:nvSpPr>
          <p:cNvPr id="40965" name="Rectangle 3"/>
          <p:cNvSpPr>
            <a:spLocks noGrp="1" noChangeArrowheads="1"/>
          </p:cNvSpPr>
          <p:nvPr>
            <p:ph type="body" idx="1"/>
          </p:nvPr>
        </p:nvSpPr>
        <p:spPr/>
        <p:txBody>
          <a:bodyPr/>
          <a:lstStyle/>
          <a:p>
            <a:r>
              <a:rPr lang="de-DE" altLang="de-DE" smtClean="0"/>
              <a:t>Einzelbeschaffung bei Bedarf</a:t>
            </a:r>
          </a:p>
          <a:p>
            <a:pPr>
              <a:buFontTx/>
              <a:buNone/>
            </a:pPr>
            <a:r>
              <a:rPr lang="de-DE" altLang="de-DE" sz="2000" smtClean="0"/>
              <a:t>	geeignet nur für sofort beschaffbare Güter oder unvorhergesehenen Bedarf</a:t>
            </a:r>
          </a:p>
          <a:p>
            <a:r>
              <a:rPr lang="de-DE" altLang="de-DE" smtClean="0"/>
              <a:t>Vorratshaltung</a:t>
            </a:r>
          </a:p>
          <a:p>
            <a:pPr>
              <a:buFontTx/>
              <a:buNone/>
            </a:pPr>
            <a:r>
              <a:rPr lang="de-DE" altLang="de-DE" sz="2000" smtClean="0"/>
              <a:t>	für nicht verderbliche und/oder nur mit Zeitverzögerung beschaffbare Güter, deren Bedarf planbar ist</a:t>
            </a:r>
          </a:p>
          <a:p>
            <a:pPr>
              <a:buFontTx/>
              <a:buNone/>
            </a:pPr>
            <a:r>
              <a:rPr lang="de-DE" altLang="de-DE" sz="2000" smtClean="0"/>
              <a:t>	Meldebestand!</a:t>
            </a:r>
          </a:p>
          <a:p>
            <a:r>
              <a:rPr lang="de-DE" altLang="de-DE" smtClean="0"/>
              <a:t>fertigungssynchrone Anlieferung (JIT)</a:t>
            </a:r>
          </a:p>
          <a:p>
            <a:pPr>
              <a:buFontTx/>
              <a:buNone/>
            </a:pPr>
            <a:r>
              <a:rPr lang="de-DE" altLang="de-DE" sz="2000" smtClean="0"/>
              <a:t>	Es wird nur noch ein Pufferlager für logistische oder ähnliche Probleme gehalten.</a:t>
            </a:r>
          </a:p>
        </p:txBody>
      </p:sp>
      <p:sp>
        <p:nvSpPr>
          <p:cNvPr id="40966" name="Textfeld 22"/>
          <p:cNvSpPr txBox="1">
            <a:spLocks noChangeArrowheads="1"/>
          </p:cNvSpPr>
          <p:nvPr/>
        </p:nvSpPr>
        <p:spPr bwMode="auto">
          <a:xfrm>
            <a:off x="7381875" y="0"/>
            <a:ext cx="2071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a:solidFill>
                  <a:srgbClr val="FF9900"/>
                </a:solidFill>
              </a:rPr>
              <a:t>5.3.1</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fld id="{378C899A-747F-4FE1-A78D-F128593DEE92}" type="slidenum">
              <a:rPr lang="de-DE" altLang="de-DE" sz="1400"/>
              <a:pPr algn="l">
                <a:spcBef>
                  <a:spcPct val="0"/>
                </a:spcBef>
              </a:pPr>
              <a:t>25</a:t>
            </a:fld>
            <a:endParaRPr lang="de-DE" altLang="de-DE" sz="1400" dirty="0"/>
          </a:p>
        </p:txBody>
      </p:sp>
      <p:sp>
        <p:nvSpPr>
          <p:cNvPr id="41987"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r>
              <a:rPr lang="de-DE" altLang="de-DE" sz="1400" smtClean="0"/>
              <a:t>© Anselm Dohle-Beltinger 2017</a:t>
            </a:r>
          </a:p>
        </p:txBody>
      </p:sp>
      <p:sp>
        <p:nvSpPr>
          <p:cNvPr id="41988" name="Rectangle 2"/>
          <p:cNvSpPr>
            <a:spLocks noGrp="1" noChangeArrowheads="1"/>
          </p:cNvSpPr>
          <p:nvPr>
            <p:ph type="title"/>
          </p:nvPr>
        </p:nvSpPr>
        <p:spPr/>
        <p:txBody>
          <a:bodyPr/>
          <a:lstStyle/>
          <a:p>
            <a:r>
              <a:rPr lang="de-DE" altLang="de-DE" smtClean="0"/>
              <a:t>Einzelne Optimierungsprobleme bei der Materialbeschaffung</a:t>
            </a:r>
          </a:p>
        </p:txBody>
      </p:sp>
      <p:sp>
        <p:nvSpPr>
          <p:cNvPr id="41989" name="Rectangle 3"/>
          <p:cNvSpPr>
            <a:spLocks noGrp="1" noChangeArrowheads="1"/>
          </p:cNvSpPr>
          <p:nvPr>
            <p:ph type="body" idx="1"/>
          </p:nvPr>
        </p:nvSpPr>
        <p:spPr>
          <a:xfrm>
            <a:off x="428625" y="1916113"/>
            <a:ext cx="8124825" cy="4679950"/>
          </a:xfrm>
        </p:spPr>
        <p:txBody>
          <a:bodyPr/>
          <a:lstStyle/>
          <a:p>
            <a:r>
              <a:rPr lang="de-DE" altLang="de-DE" b="1" smtClean="0"/>
              <a:t>Qualität und Sortiment</a:t>
            </a:r>
          </a:p>
          <a:p>
            <a:pPr>
              <a:buFontTx/>
              <a:buNone/>
            </a:pPr>
            <a:r>
              <a:rPr lang="de-DE" altLang="de-DE" sz="2000" smtClean="0"/>
              <a:t>	Schlechte Materialeigenschaften führen zu</a:t>
            </a:r>
          </a:p>
          <a:p>
            <a:pPr lvl="1"/>
            <a:r>
              <a:rPr lang="de-DE" altLang="de-DE" sz="1800" smtClean="0"/>
              <a:t>vermehrtem Ausschuss mit Verschwendung anderer Materialien und unproduktiver Nutzung von Betriebsmitteln und Arbeitskräften</a:t>
            </a:r>
          </a:p>
          <a:p>
            <a:pPr lvl="1"/>
            <a:r>
              <a:rPr lang="de-DE" altLang="de-DE" sz="1800" smtClean="0"/>
              <a:t>versteckte Mängel führen zu erhöhtem Serviceaufwand und Rufschädigung</a:t>
            </a:r>
          </a:p>
          <a:p>
            <a:pPr lvl="1"/>
            <a:r>
              <a:rPr lang="de-DE" altLang="de-DE" sz="1800" smtClean="0"/>
              <a:t>physikalische Eigenschaften können Betriebsmittelverschleiß/ Bearbeitungsdauer unnötig anheben; ungünstige Form Zwischenschritte nötig machen etc.</a:t>
            </a:r>
          </a:p>
          <a:p>
            <a:pPr>
              <a:buFontTx/>
              <a:buNone/>
            </a:pPr>
            <a:r>
              <a:rPr lang="de-DE" altLang="de-DE" sz="2000" smtClean="0"/>
              <a:t>	Zu große Materialvielfalt</a:t>
            </a:r>
          </a:p>
          <a:p>
            <a:pPr lvl="1"/>
            <a:r>
              <a:rPr lang="de-DE" altLang="de-DE" sz="1800" smtClean="0"/>
              <a:t>hebt Lagerverwaltungs- und ~sachaufwand an, erschwert Produktion durch zusätzliche Wege etc.</a:t>
            </a:r>
          </a:p>
          <a:p>
            <a:pPr lvl="1"/>
            <a:r>
              <a:rPr lang="de-DE" altLang="de-DE" sz="1800" smtClean="0"/>
              <a:t>Notwendigkeit der Straffung bereits in der Entwicklung (vgl. z.B. Plattformbauweise in der Automobilbranche)</a:t>
            </a:r>
          </a:p>
        </p:txBody>
      </p:sp>
      <p:sp>
        <p:nvSpPr>
          <p:cNvPr id="41990" name="Textfeld 22"/>
          <p:cNvSpPr txBox="1">
            <a:spLocks noChangeArrowheads="1"/>
          </p:cNvSpPr>
          <p:nvPr/>
        </p:nvSpPr>
        <p:spPr bwMode="auto">
          <a:xfrm>
            <a:off x="7381875" y="0"/>
            <a:ext cx="2071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a:solidFill>
                  <a:srgbClr val="FF9900"/>
                </a:solidFill>
              </a:rPr>
              <a:t>5.3.1</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fld id="{50ECCAB1-BFD4-4534-A4AE-CD382EF786CF}" type="slidenum">
              <a:rPr lang="de-DE" altLang="de-DE" sz="1400"/>
              <a:pPr algn="l">
                <a:spcBef>
                  <a:spcPct val="0"/>
                </a:spcBef>
              </a:pPr>
              <a:t>26</a:t>
            </a:fld>
            <a:endParaRPr lang="de-DE" altLang="de-DE" sz="1400" dirty="0"/>
          </a:p>
        </p:txBody>
      </p:sp>
      <p:sp>
        <p:nvSpPr>
          <p:cNvPr id="43011"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r>
              <a:rPr lang="de-DE" altLang="de-DE" sz="1400" smtClean="0"/>
              <a:t>© Anselm Dohle-Beltinger 2017</a:t>
            </a:r>
          </a:p>
        </p:txBody>
      </p:sp>
      <p:sp>
        <p:nvSpPr>
          <p:cNvPr id="43012" name="Rectangle 1026"/>
          <p:cNvSpPr>
            <a:spLocks noGrp="1" noChangeArrowheads="1"/>
          </p:cNvSpPr>
          <p:nvPr>
            <p:ph type="title"/>
          </p:nvPr>
        </p:nvSpPr>
        <p:spPr/>
        <p:txBody>
          <a:bodyPr/>
          <a:lstStyle/>
          <a:p>
            <a:r>
              <a:rPr lang="de-DE" altLang="de-DE" smtClean="0"/>
              <a:t>Einzelne Optimierungsprobleme bei der Materialbeschaffung</a:t>
            </a:r>
          </a:p>
        </p:txBody>
      </p:sp>
      <p:sp>
        <p:nvSpPr>
          <p:cNvPr id="43013" name="Rectangle 1027"/>
          <p:cNvSpPr>
            <a:spLocks noGrp="1" noChangeArrowheads="1"/>
          </p:cNvSpPr>
          <p:nvPr>
            <p:ph type="body" idx="1"/>
          </p:nvPr>
        </p:nvSpPr>
        <p:spPr/>
        <p:txBody>
          <a:bodyPr/>
          <a:lstStyle/>
          <a:p>
            <a:pPr>
              <a:spcBef>
                <a:spcPct val="50000"/>
              </a:spcBef>
              <a:buFontTx/>
              <a:buNone/>
            </a:pPr>
            <a:r>
              <a:rPr lang="de-DE" altLang="de-DE" b="1" smtClean="0"/>
              <a:t>Lieferantensuche</a:t>
            </a:r>
          </a:p>
          <a:p>
            <a:r>
              <a:rPr lang="de-DE" altLang="de-DE" smtClean="0"/>
              <a:t>Hauptkriterien:</a:t>
            </a:r>
          </a:p>
          <a:p>
            <a:pPr lvl="1"/>
            <a:r>
              <a:rPr lang="de-DE" altLang="de-DE" smtClean="0"/>
              <a:t>Materialgesamtkosten</a:t>
            </a:r>
            <a:r>
              <a:rPr lang="de-DE" altLang="de-DE" sz="1600" smtClean="0"/>
              <a:t> </a:t>
            </a:r>
          </a:p>
          <a:p>
            <a:pPr lvl="1">
              <a:buFontTx/>
              <a:buNone/>
            </a:pPr>
            <a:r>
              <a:rPr lang="de-DE" altLang="de-DE" smtClean="0"/>
              <a:t>	(Preis, Zahlungsbedingungen, Transportkosten, </a:t>
            </a:r>
            <a:r>
              <a:rPr lang="de-DE" altLang="de-DE" sz="2000" smtClean="0"/>
              <a:t>...</a:t>
            </a:r>
            <a:r>
              <a:rPr lang="de-DE" altLang="de-DE" smtClean="0"/>
              <a:t>)</a:t>
            </a:r>
          </a:p>
          <a:p>
            <a:pPr lvl="1"/>
            <a:r>
              <a:rPr lang="de-DE" altLang="de-DE" smtClean="0"/>
              <a:t>Materialqualität</a:t>
            </a:r>
          </a:p>
          <a:p>
            <a:pPr lvl="1">
              <a:buFontTx/>
              <a:buNone/>
            </a:pPr>
            <a:r>
              <a:rPr lang="de-DE" altLang="de-DE" smtClean="0"/>
              <a:t>	(Fehlerquote, Aufbereitungszustand, Umweltverträglichkeit, </a:t>
            </a:r>
            <a:r>
              <a:rPr lang="de-DE" altLang="de-DE" sz="2000" smtClean="0"/>
              <a:t>...</a:t>
            </a:r>
            <a:r>
              <a:rPr lang="de-DE" altLang="de-DE" smtClean="0"/>
              <a:t>)</a:t>
            </a:r>
          </a:p>
          <a:p>
            <a:pPr lvl="1"/>
            <a:r>
              <a:rPr lang="de-DE" altLang="de-DE" smtClean="0"/>
              <a:t>Lieferantenqualität</a:t>
            </a:r>
          </a:p>
          <a:p>
            <a:pPr lvl="1">
              <a:buFontTx/>
              <a:buNone/>
            </a:pPr>
            <a:r>
              <a:rPr lang="de-DE" altLang="de-DE" smtClean="0"/>
              <a:t>	(Termintreue, Flexibilität, Bonität, F &amp; E-Fähigkeit, ...)</a:t>
            </a:r>
          </a:p>
        </p:txBody>
      </p:sp>
      <p:sp>
        <p:nvSpPr>
          <p:cNvPr id="43014" name="Textfeld 22"/>
          <p:cNvSpPr txBox="1">
            <a:spLocks noChangeArrowheads="1"/>
          </p:cNvSpPr>
          <p:nvPr/>
        </p:nvSpPr>
        <p:spPr bwMode="auto">
          <a:xfrm>
            <a:off x="7381875" y="0"/>
            <a:ext cx="2071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a:solidFill>
                  <a:srgbClr val="FF9900"/>
                </a:solidFill>
              </a:rPr>
              <a:t>5.3.1</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nummernplatzhalt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fld id="{72134F61-07D5-4608-9881-01A30B886314}" type="slidenum">
              <a:rPr lang="de-DE" altLang="de-DE" sz="1400"/>
              <a:pPr algn="l">
                <a:spcBef>
                  <a:spcPct val="0"/>
                </a:spcBef>
              </a:pPr>
              <a:t>27</a:t>
            </a:fld>
            <a:endParaRPr lang="de-DE" altLang="de-DE" sz="1400"/>
          </a:p>
        </p:txBody>
      </p:sp>
      <p:sp>
        <p:nvSpPr>
          <p:cNvPr id="44035" name="Fußzeilenplatzhalt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r>
              <a:rPr lang="de-DE" altLang="de-DE" sz="1400" smtClean="0"/>
              <a:t>© Anselm Dohle-Beltinger 2017</a:t>
            </a:r>
          </a:p>
        </p:txBody>
      </p:sp>
      <p:sp>
        <p:nvSpPr>
          <p:cNvPr id="44036" name="Rectangle 2"/>
          <p:cNvSpPr>
            <a:spLocks noGrp="1" noChangeArrowheads="1"/>
          </p:cNvSpPr>
          <p:nvPr>
            <p:ph type="title"/>
          </p:nvPr>
        </p:nvSpPr>
        <p:spPr>
          <a:xfrm>
            <a:off x="776288" y="1484313"/>
            <a:ext cx="8420100" cy="2514600"/>
          </a:xfrm>
          <a:solidFill>
            <a:srgbClr val="FF9900"/>
          </a:solidFill>
        </p:spPr>
        <p:txBody>
          <a:bodyPr/>
          <a:lstStyle/>
          <a:p>
            <a:r>
              <a:rPr lang="de-DE" altLang="de-DE" smtClean="0"/>
              <a:t>Überlegungen zur Kostenminimierung:</a:t>
            </a:r>
            <a:br>
              <a:rPr lang="de-DE" altLang="de-DE" smtClean="0"/>
            </a:br>
            <a:r>
              <a:rPr lang="de-DE" altLang="de-DE" smtClean="0"/>
              <a:t>Input-Output-Beziehungen und ihre Kostenwirkung</a:t>
            </a:r>
            <a:br>
              <a:rPr lang="de-DE" altLang="de-DE" smtClean="0"/>
            </a:br>
            <a:r>
              <a:rPr lang="de-DE" altLang="de-DE" smtClean="0"/>
              <a:t>(Produktions- und Kostentheorie)</a:t>
            </a:r>
          </a:p>
        </p:txBody>
      </p:sp>
      <p:sp>
        <p:nvSpPr>
          <p:cNvPr id="44037" name="Textfeld 22"/>
          <p:cNvSpPr txBox="1">
            <a:spLocks noChangeArrowheads="1"/>
          </p:cNvSpPr>
          <p:nvPr/>
        </p:nvSpPr>
        <p:spPr bwMode="auto">
          <a:xfrm>
            <a:off x="7381875" y="0"/>
            <a:ext cx="2071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a:solidFill>
                  <a:srgbClr val="FF9900"/>
                </a:solidFill>
              </a:rPr>
              <a:t>5.4</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fld id="{C6C2DB16-1E19-442B-B0F6-30DCC226B3CD}" type="slidenum">
              <a:rPr lang="de-DE" altLang="de-DE" sz="1400"/>
              <a:pPr algn="l">
                <a:spcBef>
                  <a:spcPct val="0"/>
                </a:spcBef>
              </a:pPr>
              <a:t>28</a:t>
            </a:fld>
            <a:endParaRPr lang="de-DE" altLang="de-DE" sz="1400" dirty="0"/>
          </a:p>
        </p:txBody>
      </p:sp>
      <p:sp>
        <p:nvSpPr>
          <p:cNvPr id="45059"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r>
              <a:rPr lang="de-DE" altLang="de-DE" sz="1400" smtClean="0"/>
              <a:t>© Anselm Dohle-Beltinger 2017</a:t>
            </a:r>
          </a:p>
        </p:txBody>
      </p:sp>
      <p:sp>
        <p:nvSpPr>
          <p:cNvPr id="45060" name="Rectangle 3"/>
          <p:cNvSpPr>
            <a:spLocks noGrp="1" noChangeArrowheads="1"/>
          </p:cNvSpPr>
          <p:nvPr>
            <p:ph type="body" idx="1"/>
          </p:nvPr>
        </p:nvSpPr>
        <p:spPr>
          <a:xfrm>
            <a:off x="742950" y="1714500"/>
            <a:ext cx="8853488" cy="4786313"/>
          </a:xfrm>
        </p:spPr>
        <p:txBody>
          <a:bodyPr/>
          <a:lstStyle/>
          <a:p>
            <a:pPr>
              <a:lnSpc>
                <a:spcPct val="90000"/>
              </a:lnSpc>
            </a:pPr>
            <a:r>
              <a:rPr lang="de-DE" altLang="de-DE" sz="2000" dirty="0" smtClean="0">
                <a:solidFill>
                  <a:srgbClr val="FF0000"/>
                </a:solidFill>
              </a:rPr>
              <a:t>Produktionsfunktion:</a:t>
            </a:r>
            <a:r>
              <a:rPr lang="de-DE" altLang="de-DE" sz="2000" dirty="0" smtClean="0"/>
              <a:t> Zusammenhang </a:t>
            </a:r>
            <a:r>
              <a:rPr lang="de-DE" altLang="de-DE" sz="2000" dirty="0" err="1" smtClean="0"/>
              <a:t>unbewertete</a:t>
            </a:r>
            <a:r>
              <a:rPr lang="de-DE" altLang="de-DE" sz="2000" dirty="0" smtClean="0"/>
              <a:t> Inputmenge – </a:t>
            </a:r>
            <a:r>
              <a:rPr lang="de-DE" altLang="de-DE" sz="2000" dirty="0" err="1" smtClean="0"/>
              <a:t>unbewertete</a:t>
            </a:r>
            <a:r>
              <a:rPr lang="de-DE" altLang="de-DE" sz="2000" dirty="0" smtClean="0"/>
              <a:t> (nicht mit Preis multipliziert) Outputmenge</a:t>
            </a:r>
          </a:p>
          <a:p>
            <a:pPr>
              <a:lnSpc>
                <a:spcPct val="90000"/>
              </a:lnSpc>
            </a:pPr>
            <a:r>
              <a:rPr lang="de-DE" altLang="de-DE" sz="2000" dirty="0" smtClean="0">
                <a:solidFill>
                  <a:srgbClr val="FF0000"/>
                </a:solidFill>
              </a:rPr>
              <a:t>Kostenfunktion: </a:t>
            </a:r>
            <a:r>
              <a:rPr lang="de-DE" altLang="de-DE" sz="2000" dirty="0" smtClean="0"/>
              <a:t>Zusammenhang bewertete Inputmenge – </a:t>
            </a:r>
            <a:r>
              <a:rPr lang="de-DE" altLang="de-DE" sz="2000" dirty="0" err="1" smtClean="0"/>
              <a:t>unbewertete</a:t>
            </a:r>
            <a:r>
              <a:rPr lang="de-DE" altLang="de-DE" sz="2000" dirty="0" smtClean="0"/>
              <a:t> Outputmenge</a:t>
            </a:r>
          </a:p>
          <a:p>
            <a:pPr>
              <a:lnSpc>
                <a:spcPct val="90000"/>
              </a:lnSpc>
            </a:pPr>
            <a:r>
              <a:rPr lang="de-DE" altLang="de-DE" sz="2000" dirty="0" smtClean="0">
                <a:solidFill>
                  <a:srgbClr val="FF0000"/>
                </a:solidFill>
              </a:rPr>
              <a:t>Skalenertrag: </a:t>
            </a:r>
            <a:r>
              <a:rPr lang="de-DE" altLang="de-DE" sz="2000" u="sng" dirty="0" smtClean="0"/>
              <a:t>Änderung des</a:t>
            </a:r>
            <a:r>
              <a:rPr lang="de-DE" altLang="de-DE" sz="2000" dirty="0" smtClean="0"/>
              <a:t> </a:t>
            </a:r>
            <a:r>
              <a:rPr lang="de-DE" altLang="de-DE" sz="2000" dirty="0" err="1" smtClean="0"/>
              <a:t>Outputmengen</a:t>
            </a:r>
            <a:r>
              <a:rPr lang="de-DE" altLang="de-DE" sz="2000" u="sng" dirty="0" err="1" smtClean="0"/>
              <a:t>zuwachses</a:t>
            </a:r>
            <a:r>
              <a:rPr lang="de-DE" altLang="de-DE" sz="2000" dirty="0" smtClean="0"/>
              <a:t> bei gleichmäßiger Inputmengenerhöhung = 2.Ableitung der Produktionsfunktion, d.h. der Outputmenge nach der Inputmenge</a:t>
            </a:r>
          </a:p>
          <a:p>
            <a:pPr>
              <a:lnSpc>
                <a:spcPct val="90000"/>
              </a:lnSpc>
            </a:pPr>
            <a:r>
              <a:rPr lang="de-DE" altLang="de-DE" sz="2000" dirty="0" smtClean="0">
                <a:solidFill>
                  <a:srgbClr val="FF0000"/>
                </a:solidFill>
              </a:rPr>
              <a:t>Kosten:</a:t>
            </a:r>
            <a:r>
              <a:rPr lang="de-DE" altLang="de-DE" sz="2000" dirty="0" smtClean="0"/>
              <a:t> Bewerteter (</a:t>
            </a:r>
            <a:r>
              <a:rPr lang="de-DE" altLang="de-DE" sz="2000" dirty="0" err="1" smtClean="0"/>
              <a:t>bepreister</a:t>
            </a:r>
            <a:r>
              <a:rPr lang="de-DE" altLang="de-DE" sz="2000" dirty="0" smtClean="0"/>
              <a:t>) Verzehr/Gebrauch von materiellen und immateriellen Gütern zur Erstellung und zum Absatz von Sach- oder Dienstleistungen sowie zur Schaffung und Aufrechterhaltung der dazu nötigen Kapazitäten.</a:t>
            </a:r>
          </a:p>
          <a:p>
            <a:pPr>
              <a:lnSpc>
                <a:spcPct val="90000"/>
              </a:lnSpc>
            </a:pPr>
            <a:r>
              <a:rPr lang="de-DE" altLang="de-DE" sz="2000" dirty="0" smtClean="0"/>
              <a:t>Aufteilung: K</a:t>
            </a:r>
            <a:r>
              <a:rPr lang="de-DE" altLang="de-DE" sz="2000" baseline="-25000" dirty="0" smtClean="0"/>
              <a:t>g</a:t>
            </a:r>
            <a:r>
              <a:rPr lang="de-DE" altLang="de-DE" sz="2000" dirty="0" smtClean="0"/>
              <a:t> = </a:t>
            </a:r>
            <a:r>
              <a:rPr lang="de-DE" altLang="de-DE" sz="2000" dirty="0" err="1" smtClean="0"/>
              <a:t>K</a:t>
            </a:r>
            <a:r>
              <a:rPr lang="de-DE" altLang="de-DE" sz="2000" baseline="-25000" dirty="0" err="1" smtClean="0"/>
              <a:t>f</a:t>
            </a:r>
            <a:r>
              <a:rPr lang="de-DE" altLang="de-DE" sz="2000" dirty="0" smtClean="0"/>
              <a:t> + </a:t>
            </a:r>
            <a:r>
              <a:rPr lang="de-DE" altLang="de-DE" sz="2000" dirty="0" err="1" smtClean="0"/>
              <a:t>K</a:t>
            </a:r>
            <a:r>
              <a:rPr lang="de-DE" altLang="de-DE" sz="2000" baseline="-25000" dirty="0" err="1" smtClean="0"/>
              <a:t>v</a:t>
            </a:r>
            <a:endParaRPr lang="de-DE" altLang="de-DE" sz="2000" dirty="0" smtClean="0"/>
          </a:p>
          <a:p>
            <a:pPr lvl="1">
              <a:lnSpc>
                <a:spcPct val="90000"/>
              </a:lnSpc>
            </a:pPr>
            <a:r>
              <a:rPr lang="de-DE" altLang="de-DE" sz="2000" dirty="0" smtClean="0"/>
              <a:t>Gesamtkosten K</a:t>
            </a:r>
            <a:r>
              <a:rPr lang="de-DE" altLang="de-DE" sz="2000" baseline="-25000" dirty="0" smtClean="0"/>
              <a:t>g</a:t>
            </a:r>
            <a:endParaRPr lang="de-DE" altLang="de-DE" sz="2000" dirty="0" smtClean="0"/>
          </a:p>
          <a:p>
            <a:pPr lvl="1">
              <a:lnSpc>
                <a:spcPct val="90000"/>
              </a:lnSpc>
            </a:pPr>
            <a:r>
              <a:rPr lang="de-DE" altLang="de-DE" sz="2000" dirty="0" smtClean="0"/>
              <a:t>Variable Kosten </a:t>
            </a:r>
            <a:r>
              <a:rPr lang="de-DE" altLang="de-DE" sz="2000" dirty="0" err="1" smtClean="0"/>
              <a:t>K</a:t>
            </a:r>
            <a:r>
              <a:rPr lang="de-DE" altLang="de-DE" sz="2000" baseline="-25000" dirty="0" err="1" smtClean="0"/>
              <a:t>v</a:t>
            </a:r>
            <a:r>
              <a:rPr lang="de-DE" altLang="de-DE" sz="2000" dirty="0" smtClean="0"/>
              <a:t>: abhängig vom Output-Niveau </a:t>
            </a:r>
            <a:endParaRPr lang="de-DE" altLang="de-DE" sz="2000" dirty="0" smtClean="0">
              <a:sym typeface="Symbol" panose="05050102010706020507" pitchFamily="18" charset="2"/>
            </a:endParaRPr>
          </a:p>
          <a:p>
            <a:pPr lvl="1">
              <a:lnSpc>
                <a:spcPct val="90000"/>
              </a:lnSpc>
            </a:pPr>
            <a:r>
              <a:rPr lang="de-DE" altLang="de-DE" sz="2000" dirty="0" smtClean="0">
                <a:sym typeface="Symbol" panose="05050102010706020507" pitchFamily="18" charset="2"/>
              </a:rPr>
              <a:t>fixe Kosten </a:t>
            </a:r>
            <a:r>
              <a:rPr lang="de-DE" altLang="de-DE" sz="2000" dirty="0" err="1" smtClean="0">
                <a:sym typeface="Symbol" panose="05050102010706020507" pitchFamily="18" charset="2"/>
              </a:rPr>
              <a:t>K</a:t>
            </a:r>
            <a:r>
              <a:rPr lang="de-DE" altLang="de-DE" sz="2000" baseline="-25000" dirty="0" err="1" smtClean="0">
                <a:sym typeface="Symbol" panose="05050102010706020507" pitchFamily="18" charset="2"/>
              </a:rPr>
              <a:t>f</a:t>
            </a:r>
            <a:r>
              <a:rPr lang="de-DE" altLang="de-DE" sz="2000" dirty="0" smtClean="0">
                <a:sym typeface="Symbol" panose="05050102010706020507" pitchFamily="18" charset="2"/>
              </a:rPr>
              <a:t>: unabhängig von der Ausbringungsmenge</a:t>
            </a:r>
            <a:endParaRPr lang="de-DE" altLang="de-DE" sz="2000" dirty="0" smtClean="0"/>
          </a:p>
        </p:txBody>
      </p:sp>
      <p:sp>
        <p:nvSpPr>
          <p:cNvPr id="45061" name="Textfeld 22"/>
          <p:cNvSpPr txBox="1">
            <a:spLocks noChangeArrowheads="1"/>
          </p:cNvSpPr>
          <p:nvPr/>
        </p:nvSpPr>
        <p:spPr bwMode="auto">
          <a:xfrm>
            <a:off x="7381875" y="0"/>
            <a:ext cx="2071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a:solidFill>
                  <a:srgbClr val="FF9900"/>
                </a:solidFill>
              </a:rPr>
              <a:t>5.4</a:t>
            </a:r>
          </a:p>
        </p:txBody>
      </p:sp>
      <p:sp>
        <p:nvSpPr>
          <p:cNvPr id="45062" name="Rectangle 2"/>
          <p:cNvSpPr>
            <a:spLocks noGrp="1" noChangeArrowheads="1"/>
          </p:cNvSpPr>
          <p:nvPr>
            <p:ph type="title"/>
          </p:nvPr>
        </p:nvSpPr>
        <p:spPr/>
        <p:txBody>
          <a:bodyPr/>
          <a:lstStyle/>
          <a:p>
            <a:r>
              <a:rPr lang="de-DE" altLang="de-DE" smtClean="0"/>
              <a:t>Definitionen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fld id="{7839CBE6-D3EC-47DA-89F4-8A20E32F809D}" type="slidenum">
              <a:rPr lang="de-DE" altLang="de-DE" sz="1400"/>
              <a:pPr algn="l">
                <a:spcBef>
                  <a:spcPct val="0"/>
                </a:spcBef>
              </a:pPr>
              <a:t>29</a:t>
            </a:fld>
            <a:endParaRPr lang="de-DE" altLang="de-DE" sz="1400" dirty="0"/>
          </a:p>
        </p:txBody>
      </p:sp>
      <p:sp>
        <p:nvSpPr>
          <p:cNvPr id="47107"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r>
              <a:rPr lang="de-DE" altLang="de-DE" sz="1400" smtClean="0"/>
              <a:t>© Anselm Dohle-Beltinger 2017</a:t>
            </a:r>
          </a:p>
        </p:txBody>
      </p:sp>
      <p:sp>
        <p:nvSpPr>
          <p:cNvPr id="47108" name="Rectangle 2"/>
          <p:cNvSpPr>
            <a:spLocks noGrp="1" noChangeArrowheads="1"/>
          </p:cNvSpPr>
          <p:nvPr>
            <p:ph type="title"/>
          </p:nvPr>
        </p:nvSpPr>
        <p:spPr/>
        <p:txBody>
          <a:bodyPr/>
          <a:lstStyle/>
          <a:p>
            <a:r>
              <a:rPr lang="de-DE" altLang="de-DE" smtClean="0"/>
              <a:t>Kostenbegriffe</a:t>
            </a:r>
          </a:p>
        </p:txBody>
      </p:sp>
      <p:sp>
        <p:nvSpPr>
          <p:cNvPr id="47109" name="Rectangle 3"/>
          <p:cNvSpPr>
            <a:spLocks noGrp="1" noChangeArrowheads="1"/>
          </p:cNvSpPr>
          <p:nvPr>
            <p:ph type="body" idx="1"/>
          </p:nvPr>
        </p:nvSpPr>
        <p:spPr>
          <a:xfrm>
            <a:off x="742950" y="1557338"/>
            <a:ext cx="6627813" cy="4967287"/>
          </a:xfrm>
        </p:spPr>
        <p:txBody>
          <a:bodyPr/>
          <a:lstStyle/>
          <a:p>
            <a:pPr>
              <a:lnSpc>
                <a:spcPct val="90000"/>
              </a:lnSpc>
            </a:pPr>
            <a:r>
              <a:rPr lang="de-DE" altLang="de-DE" smtClean="0"/>
              <a:t>Gesamtkosten:</a:t>
            </a:r>
          </a:p>
          <a:p>
            <a:pPr>
              <a:lnSpc>
                <a:spcPct val="90000"/>
              </a:lnSpc>
            </a:pPr>
            <a:endParaRPr lang="de-DE" altLang="de-DE" smtClean="0"/>
          </a:p>
          <a:p>
            <a:pPr>
              <a:lnSpc>
                <a:spcPct val="90000"/>
              </a:lnSpc>
            </a:pPr>
            <a:r>
              <a:rPr lang="de-DE" altLang="de-DE" smtClean="0"/>
              <a:t>Grenzkosten</a:t>
            </a:r>
          </a:p>
          <a:p>
            <a:pPr>
              <a:lnSpc>
                <a:spcPct val="90000"/>
              </a:lnSpc>
            </a:pPr>
            <a:endParaRPr lang="de-DE" altLang="de-DE" smtClean="0"/>
          </a:p>
          <a:p>
            <a:pPr>
              <a:lnSpc>
                <a:spcPct val="90000"/>
              </a:lnSpc>
            </a:pPr>
            <a:r>
              <a:rPr lang="de-DE" altLang="de-DE" smtClean="0"/>
              <a:t>Durchschnitts-/Stückkosten: </a:t>
            </a:r>
          </a:p>
          <a:p>
            <a:pPr>
              <a:lnSpc>
                <a:spcPct val="90000"/>
              </a:lnSpc>
              <a:spcBef>
                <a:spcPct val="60000"/>
              </a:spcBef>
              <a:buFontTx/>
              <a:buNone/>
            </a:pPr>
            <a:r>
              <a:rPr lang="de-DE" altLang="de-DE" b="1" smtClean="0">
                <a:solidFill>
                  <a:srgbClr val="FF0000"/>
                </a:solidFill>
                <a:sym typeface="Symbol" panose="05050102010706020507" pitchFamily="18" charset="2"/>
              </a:rPr>
              <a:t>                                            Preis</a:t>
            </a:r>
          </a:p>
          <a:p>
            <a:pPr>
              <a:lnSpc>
                <a:spcPct val="90000"/>
              </a:lnSpc>
              <a:spcBef>
                <a:spcPct val="60000"/>
              </a:spcBef>
            </a:pPr>
            <a:r>
              <a:rPr lang="de-DE" altLang="de-DE" smtClean="0"/>
              <a:t>Typische Beispiele für</a:t>
            </a:r>
          </a:p>
          <a:p>
            <a:pPr lvl="1">
              <a:lnSpc>
                <a:spcPct val="90000"/>
              </a:lnSpc>
            </a:pPr>
            <a:r>
              <a:rPr lang="de-DE" altLang="de-DE" smtClean="0"/>
              <a:t>Fixkosten: Kosten der Verwaltung, der Immobilien</a:t>
            </a:r>
          </a:p>
          <a:p>
            <a:pPr lvl="1">
              <a:lnSpc>
                <a:spcPct val="90000"/>
              </a:lnSpc>
            </a:pPr>
            <a:r>
              <a:rPr lang="de-DE" altLang="de-DE" smtClean="0"/>
              <a:t>Variable Kosten: Materialaufwand</a:t>
            </a:r>
          </a:p>
        </p:txBody>
      </p:sp>
      <p:graphicFrame>
        <p:nvGraphicFramePr>
          <p:cNvPr id="47110" name="Object 4"/>
          <p:cNvGraphicFramePr>
            <a:graphicFrameLocks noChangeAspect="1"/>
          </p:cNvGraphicFramePr>
          <p:nvPr/>
        </p:nvGraphicFramePr>
        <p:xfrm>
          <a:off x="1209675" y="2060575"/>
          <a:ext cx="1522413" cy="384175"/>
        </p:xfrm>
        <a:graphic>
          <a:graphicData uri="http://schemas.openxmlformats.org/presentationml/2006/ole">
            <mc:AlternateContent xmlns:mc="http://schemas.openxmlformats.org/markup-compatibility/2006">
              <mc:Choice xmlns:v="urn:schemas-microsoft-com:vml" Requires="v">
                <p:oleObj spid="_x0000_s47168" name="Formel" r:id="rId4" imgW="799753" imgH="203112" progId="Equation.3">
                  <p:embed/>
                </p:oleObj>
              </mc:Choice>
              <mc:Fallback>
                <p:oleObj name="Formel" r:id="rId4" imgW="799753" imgH="203112"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9675" y="2060575"/>
                        <a:ext cx="1522413"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11" name="Object 5"/>
          <p:cNvGraphicFramePr>
            <a:graphicFrameLocks noChangeAspect="1"/>
          </p:cNvGraphicFramePr>
          <p:nvPr/>
        </p:nvGraphicFramePr>
        <p:xfrm>
          <a:off x="2222500" y="2852738"/>
          <a:ext cx="3287713" cy="671512"/>
        </p:xfrm>
        <a:graphic>
          <a:graphicData uri="http://schemas.openxmlformats.org/presentationml/2006/ole">
            <mc:AlternateContent xmlns:mc="http://schemas.openxmlformats.org/markup-compatibility/2006">
              <mc:Choice xmlns:v="urn:schemas-microsoft-com:vml" Requires="v">
                <p:oleObj spid="_x0000_s47169" name="Formel" r:id="rId6" imgW="1916868" imgH="393529" progId="Equation.3">
                  <p:embed/>
                </p:oleObj>
              </mc:Choice>
              <mc:Fallback>
                <p:oleObj name="Formel" r:id="rId6" imgW="1916868" imgH="393529"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2500" y="2852738"/>
                        <a:ext cx="3287713" cy="671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12" name="Object 6"/>
          <p:cNvGraphicFramePr>
            <a:graphicFrameLocks noChangeAspect="1"/>
          </p:cNvGraphicFramePr>
          <p:nvPr/>
        </p:nvGraphicFramePr>
        <p:xfrm>
          <a:off x="2638425" y="3962400"/>
          <a:ext cx="2011363" cy="706438"/>
        </p:xfrm>
        <a:graphic>
          <a:graphicData uri="http://schemas.openxmlformats.org/presentationml/2006/ole">
            <mc:AlternateContent xmlns:mc="http://schemas.openxmlformats.org/markup-compatibility/2006">
              <mc:Choice xmlns:v="urn:schemas-microsoft-com:vml" Requires="v">
                <p:oleObj spid="_x0000_s47170" name="Formel" r:id="rId8" imgW="1193800" imgH="419100" progId="Equation.3">
                  <p:embed/>
                </p:oleObj>
              </mc:Choice>
              <mc:Fallback>
                <p:oleObj name="Formel" r:id="rId8" imgW="1193800" imgH="41910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38425" y="3962400"/>
                        <a:ext cx="2011363"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13" name="Text Box 7"/>
          <p:cNvSpPr txBox="1">
            <a:spLocks noChangeArrowheads="1"/>
          </p:cNvSpPr>
          <p:nvPr/>
        </p:nvSpPr>
        <p:spPr bwMode="auto">
          <a:xfrm>
            <a:off x="3860800" y="1916113"/>
            <a:ext cx="28860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sz="1600" i="1"/>
              <a:t>Zur Erinnerung: Fixkosten (K</a:t>
            </a:r>
            <a:r>
              <a:rPr lang="de-DE" altLang="de-DE" sz="1600" i="1" baseline="-25000"/>
              <a:t>f </a:t>
            </a:r>
            <a:r>
              <a:rPr lang="de-DE" altLang="de-DE" sz="1600" i="1"/>
              <a:t>) sind outputunabhängig</a:t>
            </a:r>
          </a:p>
        </p:txBody>
      </p:sp>
      <p:sp>
        <p:nvSpPr>
          <p:cNvPr id="47114" name="Text Box 8"/>
          <p:cNvSpPr txBox="1">
            <a:spLocks noChangeArrowheads="1"/>
          </p:cNvSpPr>
          <p:nvPr/>
        </p:nvSpPr>
        <p:spPr bwMode="auto">
          <a:xfrm>
            <a:off x="7527925" y="1557338"/>
            <a:ext cx="2027238"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r>
              <a:rPr lang="de-DE" altLang="de-DE" sz="1600" dirty="0" err="1">
                <a:solidFill>
                  <a:srgbClr val="FF0000"/>
                </a:solidFill>
              </a:rPr>
              <a:t>K</a:t>
            </a:r>
            <a:r>
              <a:rPr lang="de-DE" altLang="de-DE" sz="1600" baseline="-25000" dirty="0" err="1">
                <a:solidFill>
                  <a:srgbClr val="FF0000"/>
                </a:solidFill>
              </a:rPr>
              <a:t>f</a:t>
            </a:r>
            <a:r>
              <a:rPr lang="de-DE" altLang="de-DE" sz="1600" dirty="0">
                <a:solidFill>
                  <a:srgbClr val="FF0000"/>
                </a:solidFill>
              </a:rPr>
              <a:t> = Fixkosten</a:t>
            </a:r>
          </a:p>
          <a:p>
            <a:pPr algn="l">
              <a:spcBef>
                <a:spcPct val="0"/>
              </a:spcBef>
            </a:pPr>
            <a:r>
              <a:rPr lang="de-DE" altLang="de-DE" sz="1600" dirty="0" err="1">
                <a:solidFill>
                  <a:srgbClr val="FF0000"/>
                </a:solidFill>
              </a:rPr>
              <a:t>K</a:t>
            </a:r>
            <a:r>
              <a:rPr lang="de-DE" altLang="de-DE" sz="1600" baseline="-25000" dirty="0" err="1">
                <a:solidFill>
                  <a:srgbClr val="FF0000"/>
                </a:solidFill>
              </a:rPr>
              <a:t>v</a:t>
            </a:r>
            <a:r>
              <a:rPr lang="de-DE" altLang="de-DE" sz="1600" baseline="-25000" dirty="0">
                <a:solidFill>
                  <a:srgbClr val="FF0000"/>
                </a:solidFill>
              </a:rPr>
              <a:t> </a:t>
            </a:r>
            <a:r>
              <a:rPr lang="de-DE" altLang="de-DE" sz="1600" dirty="0">
                <a:solidFill>
                  <a:srgbClr val="FF0000"/>
                </a:solidFill>
              </a:rPr>
              <a:t>= variable Kosten</a:t>
            </a:r>
          </a:p>
          <a:p>
            <a:pPr algn="l">
              <a:spcBef>
                <a:spcPct val="0"/>
              </a:spcBef>
            </a:pPr>
            <a:r>
              <a:rPr lang="de-DE" altLang="de-DE" sz="1600" dirty="0">
                <a:solidFill>
                  <a:srgbClr val="FF0000"/>
                </a:solidFill>
              </a:rPr>
              <a:t>K = Gesamtkosten = K</a:t>
            </a:r>
            <a:r>
              <a:rPr lang="de-DE" altLang="de-DE" sz="1600" baseline="-25000" dirty="0">
                <a:solidFill>
                  <a:srgbClr val="FF0000"/>
                </a:solidFill>
              </a:rPr>
              <a:t>g</a:t>
            </a:r>
          </a:p>
          <a:p>
            <a:pPr algn="l">
              <a:spcBef>
                <a:spcPct val="0"/>
              </a:spcBef>
            </a:pPr>
            <a:r>
              <a:rPr lang="de-DE" altLang="de-DE" sz="1600" dirty="0">
                <a:solidFill>
                  <a:srgbClr val="FF0000"/>
                </a:solidFill>
              </a:rPr>
              <a:t>x = Outputmenge</a:t>
            </a:r>
          </a:p>
          <a:p>
            <a:pPr algn="l">
              <a:spcBef>
                <a:spcPct val="0"/>
              </a:spcBef>
            </a:pPr>
            <a:r>
              <a:rPr lang="de-DE" altLang="de-DE" sz="1600" dirty="0">
                <a:solidFill>
                  <a:srgbClr val="FF0000"/>
                </a:solidFill>
              </a:rPr>
              <a:t>v = </a:t>
            </a:r>
            <a:r>
              <a:rPr lang="de-DE" altLang="de-DE" sz="1600" dirty="0" smtClean="0">
                <a:solidFill>
                  <a:srgbClr val="FF0000"/>
                </a:solidFill>
              </a:rPr>
              <a:t>Inputmenge</a:t>
            </a:r>
          </a:p>
          <a:p>
            <a:pPr algn="l">
              <a:spcBef>
                <a:spcPct val="0"/>
              </a:spcBef>
            </a:pPr>
            <a:r>
              <a:rPr lang="de-DE" altLang="de-DE" sz="1600" smtClean="0">
                <a:solidFill>
                  <a:srgbClr val="FF0000"/>
                </a:solidFill>
              </a:rPr>
              <a:t>k </a:t>
            </a:r>
            <a:r>
              <a:rPr lang="de-DE" altLang="de-DE" sz="1600" dirty="0" smtClean="0">
                <a:solidFill>
                  <a:srgbClr val="FF0000"/>
                </a:solidFill>
              </a:rPr>
              <a:t>= Stückkosten</a:t>
            </a:r>
            <a:endParaRPr lang="de-DE" altLang="de-DE" sz="1600" dirty="0">
              <a:solidFill>
                <a:srgbClr val="FF0000"/>
              </a:solidFill>
            </a:endParaRPr>
          </a:p>
        </p:txBody>
      </p:sp>
      <p:sp>
        <p:nvSpPr>
          <p:cNvPr id="47115" name="Textfeld 22"/>
          <p:cNvSpPr txBox="1">
            <a:spLocks noChangeArrowheads="1"/>
          </p:cNvSpPr>
          <p:nvPr/>
        </p:nvSpPr>
        <p:spPr bwMode="auto">
          <a:xfrm>
            <a:off x="7381875" y="0"/>
            <a:ext cx="2071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a:solidFill>
                  <a:srgbClr val="FF9900"/>
                </a:solidFill>
              </a:rPr>
              <a:t>5.4</a:t>
            </a:r>
          </a:p>
        </p:txBody>
      </p:sp>
      <p:sp>
        <p:nvSpPr>
          <p:cNvPr id="47116" name="Text Box 13"/>
          <p:cNvSpPr txBox="1">
            <a:spLocks noChangeArrowheads="1"/>
          </p:cNvSpPr>
          <p:nvPr/>
        </p:nvSpPr>
        <p:spPr bwMode="auto">
          <a:xfrm>
            <a:off x="6681788" y="3500438"/>
            <a:ext cx="2879725" cy="2219325"/>
          </a:xfrm>
          <a:prstGeom prst="rect">
            <a:avLst/>
          </a:prstGeom>
          <a:noFill/>
          <a:ln>
            <a:noFill/>
          </a:ln>
          <a:effectLst/>
          <a:extLst>
            <a:ext uri="{909E8E84-426E-40DD-AFC4-6F175D3DCCD1}">
              <a14:hiddenFill xmlns:a14="http://schemas.microsoft.com/office/drawing/2010/main">
                <a:solidFill>
                  <a:srgbClr val="0099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177800" indent="-177800"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r>
              <a:rPr lang="de-DE" altLang="de-DE" sz="1400"/>
              <a:t>„Kosten“ </a:t>
            </a:r>
            <a:r>
              <a:rPr lang="de-DE" altLang="de-DE" sz="1400" u="sng"/>
              <a:t>kann</a:t>
            </a:r>
            <a:r>
              <a:rPr lang="de-DE" altLang="de-DE" sz="1400"/>
              <a:t> enthalten:</a:t>
            </a:r>
          </a:p>
          <a:p>
            <a:pPr algn="l">
              <a:spcBef>
                <a:spcPct val="0"/>
              </a:spcBef>
              <a:buFontTx/>
              <a:buChar char="•"/>
            </a:pPr>
            <a:r>
              <a:rPr lang="de-DE" altLang="de-DE" sz="1400"/>
              <a:t>kalkulatorische Eigenkapital-verzinsung und</a:t>
            </a:r>
          </a:p>
          <a:p>
            <a:pPr algn="l">
              <a:spcBef>
                <a:spcPct val="0"/>
              </a:spcBef>
              <a:buFontTx/>
              <a:buChar char="•"/>
            </a:pPr>
            <a:r>
              <a:rPr lang="de-DE" altLang="de-DE" sz="1400"/>
              <a:t>kalkulatorischen Unternehmer-lohn </a:t>
            </a:r>
          </a:p>
          <a:p>
            <a:pPr algn="l">
              <a:spcBef>
                <a:spcPct val="0"/>
              </a:spcBef>
            </a:pPr>
            <a:r>
              <a:rPr lang="de-DE" altLang="de-DE" sz="1400"/>
              <a:t>als Gewinn</a:t>
            </a:r>
            <a:r>
              <a:rPr lang="de-DE" altLang="de-DE" sz="1400" u="sng"/>
              <a:t>teile</a:t>
            </a:r>
            <a:r>
              <a:rPr lang="de-DE" altLang="de-DE" sz="1400"/>
              <a:t>;</a:t>
            </a:r>
          </a:p>
          <a:p>
            <a:pPr algn="l">
              <a:spcBef>
                <a:spcPct val="0"/>
              </a:spcBef>
              <a:buFontTx/>
              <a:buChar char="•"/>
            </a:pPr>
            <a:r>
              <a:rPr lang="de-DE" altLang="de-DE" sz="1400"/>
              <a:t>Kalkulatorisch: nur zur Preiskalkulation angesetzt ohne dass ein </a:t>
            </a:r>
            <a:r>
              <a:rPr lang="de-DE" altLang="de-DE" sz="1400" u="sng"/>
              <a:t>extern</a:t>
            </a:r>
            <a:r>
              <a:rPr lang="de-DE" altLang="de-DE" sz="1400"/>
              <a:t> zu entgeltender Aufwand vorliegt.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nummernplatzhalt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fld id="{DA2A4719-80AA-43CF-8D9E-AD44FFA977E7}" type="slidenum">
              <a:rPr lang="de-DE" altLang="de-DE" sz="1400"/>
              <a:pPr algn="l">
                <a:spcBef>
                  <a:spcPct val="0"/>
                </a:spcBef>
              </a:pPr>
              <a:t>3</a:t>
            </a:fld>
            <a:endParaRPr lang="de-DE" altLang="de-DE" sz="1400" dirty="0"/>
          </a:p>
        </p:txBody>
      </p:sp>
      <p:sp>
        <p:nvSpPr>
          <p:cNvPr id="7171" name="Fußzeilenplatzhalt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r>
              <a:rPr lang="de-DE" altLang="de-DE" sz="1400" smtClean="0"/>
              <a:t>© Anselm Dohle-Beltinger 2017</a:t>
            </a:r>
          </a:p>
        </p:txBody>
      </p:sp>
      <p:sp>
        <p:nvSpPr>
          <p:cNvPr id="192564" name="Rectangle 52"/>
          <p:cNvSpPr>
            <a:spLocks noChangeArrowheads="1"/>
          </p:cNvSpPr>
          <p:nvPr/>
        </p:nvSpPr>
        <p:spPr bwMode="auto">
          <a:xfrm>
            <a:off x="1962150" y="2487613"/>
            <a:ext cx="1982788" cy="622300"/>
          </a:xfrm>
          <a:prstGeom prst="rect">
            <a:avLst/>
          </a:prstGeom>
          <a:solidFill>
            <a:srgbClr val="FF9900"/>
          </a:solidFill>
          <a:ln w="9525">
            <a:solidFill>
              <a:schemeClr val="tx1"/>
            </a:solidFill>
            <a:miter lim="800000"/>
            <a:headEnd/>
            <a:tailEnd/>
          </a:ln>
        </p:spPr>
        <p:txBody>
          <a:bodyPr wrap="none" lIns="92075" tIns="46038" rIns="92075" bIns="46038" anchor="ct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endParaRPr lang="de-DE" altLang="de-DE"/>
          </a:p>
        </p:txBody>
      </p:sp>
      <p:sp>
        <p:nvSpPr>
          <p:cNvPr id="192565" name="Rectangle 53"/>
          <p:cNvSpPr>
            <a:spLocks noChangeArrowheads="1"/>
          </p:cNvSpPr>
          <p:nvPr/>
        </p:nvSpPr>
        <p:spPr bwMode="auto">
          <a:xfrm>
            <a:off x="3962400" y="2482850"/>
            <a:ext cx="1957388" cy="622300"/>
          </a:xfrm>
          <a:prstGeom prst="rect">
            <a:avLst/>
          </a:prstGeom>
          <a:solidFill>
            <a:srgbClr val="0099FF"/>
          </a:solidFill>
          <a:ln w="9525">
            <a:solidFill>
              <a:schemeClr val="tx1"/>
            </a:solidFill>
            <a:miter lim="800000"/>
            <a:headEnd/>
            <a:tailEnd/>
          </a:ln>
        </p:spPr>
        <p:txBody>
          <a:bodyPr wrap="none" lIns="92075" tIns="46038" rIns="92075" bIns="46038" anchor="ct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endParaRPr lang="de-DE" altLang="de-DE"/>
          </a:p>
        </p:txBody>
      </p:sp>
      <p:sp>
        <p:nvSpPr>
          <p:cNvPr id="192555" name="Rectangle 43"/>
          <p:cNvSpPr>
            <a:spLocks noChangeArrowheads="1"/>
          </p:cNvSpPr>
          <p:nvPr/>
        </p:nvSpPr>
        <p:spPr bwMode="auto">
          <a:xfrm>
            <a:off x="3957638" y="1933575"/>
            <a:ext cx="1960562" cy="441325"/>
          </a:xfrm>
          <a:prstGeom prst="rect">
            <a:avLst/>
          </a:prstGeom>
          <a:solidFill>
            <a:srgbClr val="FF1F1F"/>
          </a:solidFill>
          <a:ln w="9525">
            <a:solidFill>
              <a:schemeClr val="tx1"/>
            </a:solidFill>
            <a:miter lim="800000"/>
            <a:headEnd/>
            <a:tailEnd/>
          </a:ln>
        </p:spPr>
        <p:txBody>
          <a:bodyPr wrap="none" lIns="92075" tIns="46038" rIns="92075" bIns="46038" anchor="ct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endParaRPr lang="de-DE" altLang="de-DE"/>
          </a:p>
        </p:txBody>
      </p:sp>
      <p:sp>
        <p:nvSpPr>
          <p:cNvPr id="7175" name="Rectangle 5"/>
          <p:cNvSpPr>
            <a:spLocks noGrp="1" noChangeArrowheads="1"/>
          </p:cNvSpPr>
          <p:nvPr>
            <p:ph type="title"/>
          </p:nvPr>
        </p:nvSpPr>
        <p:spPr>
          <a:xfrm>
            <a:off x="415925" y="549275"/>
            <a:ext cx="8969375" cy="936625"/>
          </a:xfrm>
        </p:spPr>
        <p:txBody>
          <a:bodyPr/>
          <a:lstStyle/>
          <a:p>
            <a:r>
              <a:rPr lang="de-DE" altLang="de-DE" smtClean="0"/>
              <a:t>Einordnung des Leistungsprozesses</a:t>
            </a:r>
          </a:p>
        </p:txBody>
      </p:sp>
      <p:graphicFrame>
        <p:nvGraphicFramePr>
          <p:cNvPr id="192554" name="Object 42"/>
          <p:cNvGraphicFramePr>
            <a:graphicFrameLocks noGrp="1"/>
          </p:cNvGraphicFramePr>
          <p:nvPr>
            <p:ph sz="half" idx="1"/>
          </p:nvPr>
        </p:nvGraphicFramePr>
        <p:xfrm>
          <a:off x="0" y="1438275"/>
          <a:ext cx="9875838" cy="935038"/>
        </p:xfrm>
        <a:graphic>
          <a:graphicData uri="http://schemas.openxmlformats.org/presentationml/2006/ole">
            <mc:AlternateContent xmlns:mc="http://schemas.openxmlformats.org/markup-compatibility/2006">
              <mc:Choice xmlns:v="urn:schemas-microsoft-com:vml" Requires="v">
                <p:oleObj spid="_x0000_s7240" name="MS Org Chart" r:id="rId4" imgW="7736249" imgH="2024439" progId="OrgPlusWOPX.4">
                  <p:embed followColorScheme="full"/>
                </p:oleObj>
              </mc:Choice>
              <mc:Fallback>
                <p:oleObj name="MS Org Chart" r:id="rId4" imgW="7736249" imgH="2024439" progId="OrgPlusWOPX.4">
                  <p:embed followColorScheme="full"/>
                  <p:pic>
                    <p:nvPicPr>
                      <p:cNvPr id="0" name="Object 42"/>
                      <p:cNvPicPr>
                        <a:picLocks noChangeArrowheads="1"/>
                      </p:cNvPicPr>
                      <p:nvPr/>
                    </p:nvPicPr>
                    <p:blipFill>
                      <a:blip r:embed="rId5">
                        <a:extLst>
                          <a:ext uri="{28A0092B-C50C-407E-A947-70E740481C1C}">
                            <a14:useLocalDpi xmlns:a14="http://schemas.microsoft.com/office/drawing/2010/main" val="0"/>
                          </a:ext>
                        </a:extLst>
                      </a:blip>
                      <a:srcRect b="60796"/>
                      <a:stretch>
                        <a:fillRect/>
                      </a:stretch>
                    </p:blipFill>
                    <p:spPr bwMode="auto">
                      <a:xfrm>
                        <a:off x="0" y="1438275"/>
                        <a:ext cx="9875838"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2541" name="Text Box 29"/>
          <p:cNvSpPr txBox="1">
            <a:spLocks noChangeArrowheads="1"/>
          </p:cNvSpPr>
          <p:nvPr/>
        </p:nvSpPr>
        <p:spPr bwMode="auto">
          <a:xfrm>
            <a:off x="560388" y="4868863"/>
            <a:ext cx="2352675" cy="650875"/>
          </a:xfrm>
          <a:prstGeom prst="rect">
            <a:avLst/>
          </a:prstGeom>
          <a:solidFill>
            <a:srgbClr val="FF9900"/>
          </a:solidFill>
          <a:ln w="9525">
            <a:solidFill>
              <a:schemeClr val="tx1"/>
            </a:solidFill>
            <a:miter lim="800000"/>
            <a:headEnd/>
            <a:tailEnd/>
          </a:ln>
        </p:spPr>
        <p:txBody>
          <a:bodyPr wrap="none" lIns="92075" tIns="46038" rIns="92075" bIns="46038" anchor="ct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sz="1800"/>
              <a:t>Produktionsfaktoren</a:t>
            </a:r>
          </a:p>
          <a:p>
            <a:pPr>
              <a:spcBef>
                <a:spcPct val="0"/>
              </a:spcBef>
            </a:pPr>
            <a:r>
              <a:rPr lang="de-DE" altLang="de-DE" sz="1800"/>
              <a:t>(Input, Faktoreinsatz)</a:t>
            </a:r>
          </a:p>
        </p:txBody>
      </p:sp>
      <p:sp>
        <p:nvSpPr>
          <p:cNvPr id="192542" name="Text Box 30"/>
          <p:cNvSpPr txBox="1">
            <a:spLocks noChangeArrowheads="1"/>
          </p:cNvSpPr>
          <p:nvPr/>
        </p:nvSpPr>
        <p:spPr bwMode="auto">
          <a:xfrm>
            <a:off x="3902075" y="4868863"/>
            <a:ext cx="2441575" cy="650875"/>
          </a:xfrm>
          <a:prstGeom prst="rect">
            <a:avLst/>
          </a:prstGeom>
          <a:solidFill>
            <a:srgbClr val="0099FF"/>
          </a:solidFill>
          <a:ln w="9525">
            <a:solidFill>
              <a:schemeClr val="tx1"/>
            </a:solidFill>
            <a:miter lim="800000"/>
            <a:headEnd/>
            <a:tailEnd/>
          </a:ln>
        </p:spPr>
        <p:txBody>
          <a:bodyPr wrap="none" lIns="92075" tIns="46038" rIns="92075" bIns="46038" anchor="ct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sz="1800" b="1"/>
              <a:t>Produktion</a:t>
            </a:r>
          </a:p>
          <a:p>
            <a:pPr>
              <a:spcBef>
                <a:spcPct val="0"/>
              </a:spcBef>
            </a:pPr>
            <a:r>
              <a:rPr lang="de-DE" altLang="de-DE" sz="1800"/>
              <a:t>(Kombinationsprozeß)</a:t>
            </a:r>
          </a:p>
        </p:txBody>
      </p:sp>
      <p:sp>
        <p:nvSpPr>
          <p:cNvPr id="192543" name="Text Box 31"/>
          <p:cNvSpPr txBox="1">
            <a:spLocks noChangeArrowheads="1"/>
          </p:cNvSpPr>
          <p:nvPr/>
        </p:nvSpPr>
        <p:spPr bwMode="auto">
          <a:xfrm>
            <a:off x="7251700" y="4868863"/>
            <a:ext cx="2441575" cy="650875"/>
          </a:xfrm>
          <a:prstGeom prst="rect">
            <a:avLst/>
          </a:prstGeom>
          <a:solidFill>
            <a:srgbClr val="33CC33"/>
          </a:solidFill>
          <a:ln w="9525">
            <a:solidFill>
              <a:schemeClr val="tx1"/>
            </a:solidFill>
            <a:miter lim="800000"/>
            <a:headEnd/>
            <a:tailEnd/>
          </a:ln>
        </p:spPr>
        <p:txBody>
          <a:bodyPr wrap="none" lIns="92075" tIns="46038" rIns="92075" bIns="46038" anchor="ct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sz="1800"/>
              <a:t>Produkte</a:t>
            </a:r>
          </a:p>
          <a:p>
            <a:pPr>
              <a:spcBef>
                <a:spcPct val="0"/>
              </a:spcBef>
            </a:pPr>
            <a:r>
              <a:rPr lang="de-DE" altLang="de-DE" sz="1800"/>
              <a:t>(Output, Ausbringung)</a:t>
            </a:r>
          </a:p>
        </p:txBody>
      </p:sp>
      <p:sp>
        <p:nvSpPr>
          <p:cNvPr id="192544" name="Line 32"/>
          <p:cNvSpPr>
            <a:spLocks noChangeShapeType="1"/>
          </p:cNvSpPr>
          <p:nvPr/>
        </p:nvSpPr>
        <p:spPr bwMode="auto">
          <a:xfrm>
            <a:off x="3022600" y="5173663"/>
            <a:ext cx="7429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192545" name="Line 33"/>
          <p:cNvSpPr>
            <a:spLocks noChangeShapeType="1"/>
          </p:cNvSpPr>
          <p:nvPr/>
        </p:nvSpPr>
        <p:spPr bwMode="auto">
          <a:xfrm>
            <a:off x="6465888" y="5157788"/>
            <a:ext cx="660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192546" name="Line 34"/>
          <p:cNvSpPr>
            <a:spLocks noChangeShapeType="1"/>
          </p:cNvSpPr>
          <p:nvPr/>
        </p:nvSpPr>
        <p:spPr bwMode="auto">
          <a:xfrm flipH="1">
            <a:off x="1712913" y="3141663"/>
            <a:ext cx="1223962" cy="172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192547" name="Line 35"/>
          <p:cNvSpPr>
            <a:spLocks noChangeShapeType="1"/>
          </p:cNvSpPr>
          <p:nvPr/>
        </p:nvSpPr>
        <p:spPr bwMode="auto">
          <a:xfrm flipH="1" flipV="1">
            <a:off x="6985000" y="3116263"/>
            <a:ext cx="1485900" cy="1752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192566" name="Rectangle 54"/>
          <p:cNvSpPr>
            <a:spLocks noChangeArrowheads="1"/>
          </p:cNvSpPr>
          <p:nvPr/>
        </p:nvSpPr>
        <p:spPr bwMode="auto">
          <a:xfrm>
            <a:off x="5959475" y="2471738"/>
            <a:ext cx="1944688" cy="669925"/>
          </a:xfrm>
          <a:prstGeom prst="rect">
            <a:avLst/>
          </a:prstGeom>
          <a:solidFill>
            <a:srgbClr val="33CC33"/>
          </a:solidFill>
          <a:ln w="9525">
            <a:solidFill>
              <a:schemeClr val="tx1"/>
            </a:solidFill>
            <a:miter lim="800000"/>
            <a:headEnd/>
            <a:tailEnd/>
          </a:ln>
        </p:spPr>
        <p:txBody>
          <a:bodyPr wrap="none" lIns="92075" tIns="46038" rIns="92075" bIns="46038" anchor="ct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endParaRPr lang="de-DE" altLang="de-DE"/>
          </a:p>
        </p:txBody>
      </p:sp>
      <p:sp>
        <p:nvSpPr>
          <p:cNvPr id="192567" name="Rectangle 55"/>
          <p:cNvSpPr>
            <a:spLocks noChangeArrowheads="1"/>
          </p:cNvSpPr>
          <p:nvPr/>
        </p:nvSpPr>
        <p:spPr bwMode="auto">
          <a:xfrm>
            <a:off x="3971925" y="2481263"/>
            <a:ext cx="1939925" cy="609600"/>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endParaRPr lang="de-DE" altLang="de-DE"/>
          </a:p>
        </p:txBody>
      </p:sp>
      <p:graphicFrame>
        <p:nvGraphicFramePr>
          <p:cNvPr id="192562" name="Object 50"/>
          <p:cNvGraphicFramePr>
            <a:graphicFrameLocks noGrp="1"/>
          </p:cNvGraphicFramePr>
          <p:nvPr>
            <p:ph sz="quarter" idx="2"/>
          </p:nvPr>
        </p:nvGraphicFramePr>
        <p:xfrm>
          <a:off x="0" y="1438275"/>
          <a:ext cx="9875838" cy="1662113"/>
        </p:xfrm>
        <a:graphic>
          <a:graphicData uri="http://schemas.openxmlformats.org/presentationml/2006/ole">
            <mc:AlternateContent xmlns:mc="http://schemas.openxmlformats.org/markup-compatibility/2006">
              <mc:Choice xmlns:v="urn:schemas-microsoft-com:vml" Requires="v">
                <p:oleObj spid="_x0000_s7241" name="MS Org Chart" r:id="rId6" imgW="7736249" imgH="2024439" progId="OrgPlusWOPX.4">
                  <p:embed followColorScheme="full"/>
                </p:oleObj>
              </mc:Choice>
              <mc:Fallback>
                <p:oleObj name="MS Org Chart" r:id="rId6" imgW="7736249" imgH="2024439" progId="OrgPlusWOPX.4">
                  <p:embed followColorScheme="full"/>
                  <p:pic>
                    <p:nvPicPr>
                      <p:cNvPr id="0" name="Object 50"/>
                      <p:cNvPicPr>
                        <a:picLocks noChangeArrowheads="1"/>
                      </p:cNvPicPr>
                      <p:nvPr/>
                    </p:nvPicPr>
                    <p:blipFill>
                      <a:blip r:embed="rId5">
                        <a:extLst>
                          <a:ext uri="{28A0092B-C50C-407E-A947-70E740481C1C}">
                            <a14:useLocalDpi xmlns:a14="http://schemas.microsoft.com/office/drawing/2010/main" val="0"/>
                          </a:ext>
                        </a:extLst>
                      </a:blip>
                      <a:srcRect b="30487"/>
                      <a:stretch>
                        <a:fillRect/>
                      </a:stretch>
                    </p:blipFill>
                    <p:spPr bwMode="auto">
                      <a:xfrm>
                        <a:off x="0" y="1438275"/>
                        <a:ext cx="9875838" cy="166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2568" name="Object 56"/>
          <p:cNvGraphicFramePr>
            <a:graphicFrameLocks noGrp="1"/>
          </p:cNvGraphicFramePr>
          <p:nvPr>
            <p:ph sz="quarter" idx="3"/>
          </p:nvPr>
        </p:nvGraphicFramePr>
        <p:xfrm>
          <a:off x="0" y="1438275"/>
          <a:ext cx="9875838" cy="2378075"/>
        </p:xfrm>
        <a:graphic>
          <a:graphicData uri="http://schemas.openxmlformats.org/presentationml/2006/ole">
            <mc:AlternateContent xmlns:mc="http://schemas.openxmlformats.org/markup-compatibility/2006">
              <mc:Choice xmlns:v="urn:schemas-microsoft-com:vml" Requires="v">
                <p:oleObj spid="_x0000_s7242" name="MS Org Chart" r:id="rId7" imgW="7736249" imgH="2024439" progId="OrgPlusWOPX.4">
                  <p:embed followColorScheme="full"/>
                </p:oleObj>
              </mc:Choice>
              <mc:Fallback>
                <p:oleObj name="MS Org Chart" r:id="rId7" imgW="7736249" imgH="2024439" progId="OrgPlusWOPX.4">
                  <p:embed followColorScheme="full"/>
                  <p:pic>
                    <p:nvPicPr>
                      <p:cNvPr id="0" name="Object 5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38275"/>
                        <a:ext cx="9875838"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88" name="Textfeld 19"/>
          <p:cNvSpPr txBox="1">
            <a:spLocks noChangeArrowheads="1"/>
          </p:cNvSpPr>
          <p:nvPr/>
        </p:nvSpPr>
        <p:spPr bwMode="auto">
          <a:xfrm>
            <a:off x="7310438" y="142875"/>
            <a:ext cx="20716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a:solidFill>
                  <a:srgbClr val="FF9900"/>
                </a:solidFill>
              </a:rPr>
              <a:t>5.1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2555"/>
                                        </p:tgtEl>
                                        <p:attrNameLst>
                                          <p:attrName>style.visibility</p:attrName>
                                        </p:attrNameLst>
                                      </p:cBhvr>
                                      <p:to>
                                        <p:strVal val="visible"/>
                                      </p:to>
                                    </p:set>
                                    <p:animEffect transition="in" filter="blinds(horizontal)">
                                      <p:cBhvr>
                                        <p:cTn id="7" dur="500"/>
                                        <p:tgtEl>
                                          <p:spTgt spid="1925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192554"/>
                                        </p:tgtEl>
                                      </p:cBhvr>
                                    </p:animEffect>
                                    <p:set>
                                      <p:cBhvr>
                                        <p:cTn id="12" dur="1" fill="hold">
                                          <p:stCondLst>
                                            <p:cond delay="499"/>
                                          </p:stCondLst>
                                        </p:cTn>
                                        <p:tgtEl>
                                          <p:spTgt spid="192554"/>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92562"/>
                                        </p:tgtEl>
                                        <p:attrNameLst>
                                          <p:attrName>style.visibility</p:attrName>
                                        </p:attrNameLst>
                                      </p:cBhvr>
                                      <p:to>
                                        <p:strVal val="visible"/>
                                      </p:to>
                                    </p:set>
                                  </p:childTnLst>
                                </p:cTn>
                              </p:par>
                            </p:childTnLst>
                          </p:cTn>
                        </p:par>
                        <p:par>
                          <p:cTn id="15" fill="hold" nodeType="afterGroup">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92564"/>
                                        </p:tgtEl>
                                        <p:attrNameLst>
                                          <p:attrName>style.visibility</p:attrName>
                                        </p:attrNameLst>
                                      </p:cBhvr>
                                      <p:to>
                                        <p:strVal val="visible"/>
                                      </p:to>
                                    </p:set>
                                    <p:anim calcmode="lin" valueType="num">
                                      <p:cBhvr additive="base">
                                        <p:cTn id="18" dur="1000" fill="hold"/>
                                        <p:tgtEl>
                                          <p:spTgt spid="192564"/>
                                        </p:tgtEl>
                                        <p:attrNameLst>
                                          <p:attrName>ppt_x</p:attrName>
                                        </p:attrNameLst>
                                      </p:cBhvr>
                                      <p:tavLst>
                                        <p:tav tm="0">
                                          <p:val>
                                            <p:strVal val="0-#ppt_w/2"/>
                                          </p:val>
                                        </p:tav>
                                        <p:tav tm="100000">
                                          <p:val>
                                            <p:strVal val="#ppt_x"/>
                                          </p:val>
                                        </p:tav>
                                      </p:tavLst>
                                    </p:anim>
                                    <p:anim calcmode="lin" valueType="num">
                                      <p:cBhvr additive="base">
                                        <p:cTn id="19" dur="1000" fill="hold"/>
                                        <p:tgtEl>
                                          <p:spTgt spid="192564"/>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500"/>
                            </p:stCondLst>
                            <p:childTnLst>
                              <p:par>
                                <p:cTn id="21" presetID="18" presetClass="entr" presetSubtype="12" fill="hold" grpId="0" nodeType="afterEffect">
                                  <p:stCondLst>
                                    <p:cond delay="0"/>
                                  </p:stCondLst>
                                  <p:childTnLst>
                                    <p:set>
                                      <p:cBhvr>
                                        <p:cTn id="22" dur="1" fill="hold">
                                          <p:stCondLst>
                                            <p:cond delay="0"/>
                                          </p:stCondLst>
                                        </p:cTn>
                                        <p:tgtEl>
                                          <p:spTgt spid="192541"/>
                                        </p:tgtEl>
                                        <p:attrNameLst>
                                          <p:attrName>style.visibility</p:attrName>
                                        </p:attrNameLst>
                                      </p:cBhvr>
                                      <p:to>
                                        <p:strVal val="visible"/>
                                      </p:to>
                                    </p:set>
                                    <p:animEffect transition="in" filter="strips(downLeft)">
                                      <p:cBhvr>
                                        <p:cTn id="23" dur="500"/>
                                        <p:tgtEl>
                                          <p:spTgt spid="192541"/>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92546"/>
                                        </p:tgtEl>
                                        <p:attrNameLst>
                                          <p:attrName>style.visibility</p:attrName>
                                        </p:attrNameLst>
                                      </p:cBhvr>
                                      <p:to>
                                        <p:strVal val="visible"/>
                                      </p:to>
                                    </p:set>
                                    <p:animEffect transition="in" filter="strips(downLeft)">
                                      <p:cBhvr>
                                        <p:cTn id="26" dur="500"/>
                                        <p:tgtEl>
                                          <p:spTgt spid="19254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2565"/>
                                        </p:tgtEl>
                                        <p:attrNameLst>
                                          <p:attrName>style.visibility</p:attrName>
                                        </p:attrNameLst>
                                      </p:cBhvr>
                                      <p:to>
                                        <p:strVal val="visible"/>
                                      </p:to>
                                    </p:set>
                                  </p:childTnLst>
                                </p:cTn>
                              </p:par>
                            </p:childTnLst>
                          </p:cTn>
                        </p:par>
                        <p:par>
                          <p:cTn id="31" fill="hold" nodeType="afterGroup">
                            <p:stCondLst>
                              <p:cond delay="0"/>
                            </p:stCondLst>
                            <p:childTnLst>
                              <p:par>
                                <p:cTn id="32" presetID="1" presetClass="exit" presetSubtype="0" fill="hold" nodeType="afterEffect">
                                  <p:stCondLst>
                                    <p:cond delay="0"/>
                                  </p:stCondLst>
                                  <p:childTnLst>
                                    <p:set>
                                      <p:cBhvr>
                                        <p:cTn id="33" dur="1" fill="hold">
                                          <p:stCondLst>
                                            <p:cond delay="0"/>
                                          </p:stCondLst>
                                        </p:cTn>
                                        <p:tgtEl>
                                          <p:spTgt spid="192562"/>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192568"/>
                                        </p:tgtEl>
                                        <p:attrNameLst>
                                          <p:attrName>style.visibility</p:attrName>
                                        </p:attrNameLst>
                                      </p:cBhvr>
                                      <p:to>
                                        <p:strVal val="visible"/>
                                      </p:to>
                                    </p:set>
                                  </p:childTnLst>
                                </p:cTn>
                              </p:par>
                            </p:childTnLst>
                          </p:cTn>
                        </p:par>
                        <p:par>
                          <p:cTn id="36" fill="hold" nodeType="afterGroup">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192567"/>
                                        </p:tgtEl>
                                        <p:attrNameLst>
                                          <p:attrName>style.visibility</p:attrName>
                                        </p:attrNameLst>
                                      </p:cBhvr>
                                      <p:to>
                                        <p:strVal val="visible"/>
                                      </p:to>
                                    </p:set>
                                  </p:childTnLst>
                                </p:cTn>
                              </p:par>
                            </p:childTnLst>
                          </p:cTn>
                        </p:par>
                        <p:par>
                          <p:cTn id="39" fill="hold" nodeType="afterGroup">
                            <p:stCondLst>
                              <p:cond delay="0"/>
                            </p:stCondLst>
                            <p:childTnLst>
                              <p:par>
                                <p:cTn id="40" presetID="42" presetClass="path" presetSubtype="0" accel="50000" decel="50000" fill="hold" grpId="1" nodeType="afterEffect">
                                  <p:stCondLst>
                                    <p:cond delay="0"/>
                                  </p:stCondLst>
                                  <p:childTnLst>
                                    <p:animMotion origin="layout" path="M -0.00064 0 L -0.00112 0.10949 " pathEditMode="relative" rAng="0" ptsTypes="AA">
                                      <p:cBhvr>
                                        <p:cTn id="41" dur="2000" fill="hold"/>
                                        <p:tgtEl>
                                          <p:spTgt spid="192567"/>
                                        </p:tgtEl>
                                        <p:attrNameLst>
                                          <p:attrName>ppt_x</p:attrName>
                                          <p:attrName>ppt_y</p:attrName>
                                        </p:attrNameLst>
                                      </p:cBhvr>
                                      <p:rCtr x="-32" y="5463"/>
                                    </p:animMotion>
                                  </p:childTnLst>
                                </p:cTn>
                              </p:par>
                            </p:childTnLst>
                          </p:cTn>
                        </p:par>
                        <p:par>
                          <p:cTn id="42" fill="hold" nodeType="afterGroup">
                            <p:stCondLst>
                              <p:cond delay="2000"/>
                            </p:stCondLst>
                            <p:childTnLst>
                              <p:par>
                                <p:cTn id="43" presetID="6" presetClass="emph" presetSubtype="0" fill="hold" grpId="2" nodeType="afterEffect">
                                  <p:stCondLst>
                                    <p:cond delay="0"/>
                                  </p:stCondLst>
                                  <p:childTnLst>
                                    <p:animScale>
                                      <p:cBhvr>
                                        <p:cTn id="44" dur="2000" fill="hold"/>
                                        <p:tgtEl>
                                          <p:spTgt spid="192567"/>
                                        </p:tgtEl>
                                      </p:cBhvr>
                                      <p:by x="215000" y="100000"/>
                                    </p:animScale>
                                  </p:childTnLst>
                                </p:cTn>
                              </p:par>
                            </p:childTnLst>
                          </p:cTn>
                        </p:par>
                        <p:par>
                          <p:cTn id="45" fill="hold" nodeType="afterGroup">
                            <p:stCondLst>
                              <p:cond delay="4000"/>
                            </p:stCondLst>
                            <p:childTnLst>
                              <p:par>
                                <p:cTn id="46" presetID="18" presetClass="entr" presetSubtype="6" fill="hold" grpId="0" nodeType="afterEffect">
                                  <p:stCondLst>
                                    <p:cond delay="0"/>
                                  </p:stCondLst>
                                  <p:childTnLst>
                                    <p:set>
                                      <p:cBhvr>
                                        <p:cTn id="47" dur="1" fill="hold">
                                          <p:stCondLst>
                                            <p:cond delay="0"/>
                                          </p:stCondLst>
                                        </p:cTn>
                                        <p:tgtEl>
                                          <p:spTgt spid="192544"/>
                                        </p:tgtEl>
                                        <p:attrNameLst>
                                          <p:attrName>style.visibility</p:attrName>
                                        </p:attrNameLst>
                                      </p:cBhvr>
                                      <p:to>
                                        <p:strVal val="visible"/>
                                      </p:to>
                                    </p:set>
                                    <p:animEffect transition="in" filter="strips(downRight)">
                                      <p:cBhvr>
                                        <p:cTn id="48" dur="500"/>
                                        <p:tgtEl>
                                          <p:spTgt spid="192544"/>
                                        </p:tgtEl>
                                      </p:cBhvr>
                                    </p:animEffect>
                                  </p:childTnLst>
                                </p:cTn>
                              </p:par>
                              <p:par>
                                <p:cTn id="49" presetID="18" presetClass="entr" presetSubtype="6" fill="hold" grpId="0" nodeType="withEffect">
                                  <p:stCondLst>
                                    <p:cond delay="0"/>
                                  </p:stCondLst>
                                  <p:childTnLst>
                                    <p:set>
                                      <p:cBhvr>
                                        <p:cTn id="50" dur="1" fill="hold">
                                          <p:stCondLst>
                                            <p:cond delay="0"/>
                                          </p:stCondLst>
                                        </p:cTn>
                                        <p:tgtEl>
                                          <p:spTgt spid="192542"/>
                                        </p:tgtEl>
                                        <p:attrNameLst>
                                          <p:attrName>style.visibility</p:attrName>
                                        </p:attrNameLst>
                                      </p:cBhvr>
                                      <p:to>
                                        <p:strVal val="visible"/>
                                      </p:to>
                                    </p:set>
                                    <p:animEffect transition="in" filter="strips(downRight)">
                                      <p:cBhvr>
                                        <p:cTn id="51" dur="500"/>
                                        <p:tgtEl>
                                          <p:spTgt spid="19254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192566"/>
                                        </p:tgtEl>
                                        <p:attrNameLst>
                                          <p:attrName>style.visibility</p:attrName>
                                        </p:attrNameLst>
                                      </p:cBhvr>
                                      <p:to>
                                        <p:strVal val="visible"/>
                                      </p:to>
                                    </p:set>
                                    <p:anim calcmode="lin" valueType="num">
                                      <p:cBhvr additive="base">
                                        <p:cTn id="56" dur="500" fill="hold"/>
                                        <p:tgtEl>
                                          <p:spTgt spid="192566"/>
                                        </p:tgtEl>
                                        <p:attrNameLst>
                                          <p:attrName>ppt_x</p:attrName>
                                        </p:attrNameLst>
                                      </p:cBhvr>
                                      <p:tavLst>
                                        <p:tav tm="0">
                                          <p:val>
                                            <p:strVal val="1+#ppt_w/2"/>
                                          </p:val>
                                        </p:tav>
                                        <p:tav tm="100000">
                                          <p:val>
                                            <p:strVal val="#ppt_x"/>
                                          </p:val>
                                        </p:tav>
                                      </p:tavLst>
                                    </p:anim>
                                    <p:anim calcmode="lin" valueType="num">
                                      <p:cBhvr additive="base">
                                        <p:cTn id="57" dur="500" fill="hold"/>
                                        <p:tgtEl>
                                          <p:spTgt spid="192566"/>
                                        </p:tgtEl>
                                        <p:attrNameLst>
                                          <p:attrName>ppt_y</p:attrName>
                                        </p:attrNameLst>
                                      </p:cBhvr>
                                      <p:tavLst>
                                        <p:tav tm="0">
                                          <p:val>
                                            <p:strVal val="#ppt_y"/>
                                          </p:val>
                                        </p:tav>
                                        <p:tav tm="100000">
                                          <p:val>
                                            <p:strVal val="#ppt_y"/>
                                          </p:val>
                                        </p:tav>
                                      </p:tavLst>
                                    </p:anim>
                                  </p:childTnLst>
                                </p:cTn>
                              </p:par>
                            </p:childTnLst>
                          </p:cTn>
                        </p:par>
                        <p:par>
                          <p:cTn id="58" fill="hold" nodeType="afterGroup">
                            <p:stCondLst>
                              <p:cond delay="500"/>
                            </p:stCondLst>
                            <p:childTnLst>
                              <p:par>
                                <p:cTn id="59" presetID="18" presetClass="entr" presetSubtype="3" fill="hold" grpId="0" nodeType="afterEffect">
                                  <p:stCondLst>
                                    <p:cond delay="0"/>
                                  </p:stCondLst>
                                  <p:childTnLst>
                                    <p:set>
                                      <p:cBhvr>
                                        <p:cTn id="60" dur="1" fill="hold">
                                          <p:stCondLst>
                                            <p:cond delay="0"/>
                                          </p:stCondLst>
                                        </p:cTn>
                                        <p:tgtEl>
                                          <p:spTgt spid="192545"/>
                                        </p:tgtEl>
                                        <p:attrNameLst>
                                          <p:attrName>style.visibility</p:attrName>
                                        </p:attrNameLst>
                                      </p:cBhvr>
                                      <p:to>
                                        <p:strVal val="visible"/>
                                      </p:to>
                                    </p:set>
                                    <p:animEffect transition="in" filter="strips(upRight)">
                                      <p:cBhvr>
                                        <p:cTn id="61" dur="500"/>
                                        <p:tgtEl>
                                          <p:spTgt spid="192545"/>
                                        </p:tgtEl>
                                      </p:cBhvr>
                                    </p:animEffect>
                                  </p:childTnLst>
                                </p:cTn>
                              </p:par>
                              <p:par>
                                <p:cTn id="62" presetID="18" presetClass="entr" presetSubtype="3" fill="hold" grpId="0" nodeType="withEffect">
                                  <p:stCondLst>
                                    <p:cond delay="0"/>
                                  </p:stCondLst>
                                  <p:childTnLst>
                                    <p:set>
                                      <p:cBhvr>
                                        <p:cTn id="63" dur="1" fill="hold">
                                          <p:stCondLst>
                                            <p:cond delay="0"/>
                                          </p:stCondLst>
                                        </p:cTn>
                                        <p:tgtEl>
                                          <p:spTgt spid="192543"/>
                                        </p:tgtEl>
                                        <p:attrNameLst>
                                          <p:attrName>style.visibility</p:attrName>
                                        </p:attrNameLst>
                                      </p:cBhvr>
                                      <p:to>
                                        <p:strVal val="visible"/>
                                      </p:to>
                                    </p:set>
                                    <p:animEffect transition="in" filter="strips(upRight)">
                                      <p:cBhvr>
                                        <p:cTn id="64" dur="500"/>
                                        <p:tgtEl>
                                          <p:spTgt spid="192543"/>
                                        </p:tgtEl>
                                      </p:cBhvr>
                                    </p:animEffect>
                                  </p:childTnLst>
                                </p:cTn>
                              </p:par>
                            </p:childTnLst>
                          </p:cTn>
                        </p:par>
                        <p:par>
                          <p:cTn id="65" fill="hold" nodeType="afterGroup">
                            <p:stCondLst>
                              <p:cond delay="1000"/>
                            </p:stCondLst>
                            <p:childTnLst>
                              <p:par>
                                <p:cTn id="66" presetID="18" presetClass="entr" presetSubtype="9" fill="hold" grpId="0" nodeType="afterEffect">
                                  <p:stCondLst>
                                    <p:cond delay="0"/>
                                  </p:stCondLst>
                                  <p:childTnLst>
                                    <p:set>
                                      <p:cBhvr>
                                        <p:cTn id="67" dur="1" fill="hold">
                                          <p:stCondLst>
                                            <p:cond delay="0"/>
                                          </p:stCondLst>
                                        </p:cTn>
                                        <p:tgtEl>
                                          <p:spTgt spid="192547"/>
                                        </p:tgtEl>
                                        <p:attrNameLst>
                                          <p:attrName>style.visibility</p:attrName>
                                        </p:attrNameLst>
                                      </p:cBhvr>
                                      <p:to>
                                        <p:strVal val="visible"/>
                                      </p:to>
                                    </p:set>
                                    <p:animEffect transition="in" filter="strips(upLeft)">
                                      <p:cBhvr>
                                        <p:cTn id="68" dur="500"/>
                                        <p:tgtEl>
                                          <p:spTgt spid="192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64" grpId="0" animBg="1"/>
      <p:bldP spid="192565" grpId="0" animBg="1"/>
      <p:bldP spid="192555" grpId="0" animBg="1"/>
      <p:bldP spid="192541" grpId="0" animBg="1"/>
      <p:bldP spid="192542" grpId="0" animBg="1"/>
      <p:bldP spid="192543" grpId="0" animBg="1"/>
      <p:bldP spid="192544" grpId="0" animBg="1"/>
      <p:bldP spid="192545" grpId="0" animBg="1"/>
      <p:bldP spid="192546" grpId="0" animBg="1"/>
      <p:bldP spid="192547" grpId="0" animBg="1"/>
      <p:bldP spid="192566" grpId="0" animBg="1"/>
      <p:bldP spid="192567" grpId="0" animBg="1"/>
      <p:bldP spid="192567" grpId="1" animBg="1"/>
      <p:bldP spid="192567" grpId="2"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fld id="{FC3DD175-6C72-4E4C-A764-1E4650926DDF}" type="slidenum">
              <a:rPr lang="de-DE" altLang="de-DE" sz="1400"/>
              <a:pPr algn="l">
                <a:spcBef>
                  <a:spcPct val="0"/>
                </a:spcBef>
              </a:pPr>
              <a:t>30</a:t>
            </a:fld>
            <a:endParaRPr lang="de-DE" altLang="de-DE" sz="1400" dirty="0"/>
          </a:p>
        </p:txBody>
      </p:sp>
      <p:sp>
        <p:nvSpPr>
          <p:cNvPr id="49155"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r>
              <a:rPr lang="de-DE" altLang="de-DE" sz="1400" smtClean="0"/>
              <a:t>© Anselm Dohle-Beltinger 2017</a:t>
            </a:r>
          </a:p>
        </p:txBody>
      </p:sp>
      <p:sp>
        <p:nvSpPr>
          <p:cNvPr id="49156" name="Rectangle 2"/>
          <p:cNvSpPr>
            <a:spLocks noGrp="1" noChangeArrowheads="1"/>
          </p:cNvSpPr>
          <p:nvPr>
            <p:ph type="title"/>
          </p:nvPr>
        </p:nvSpPr>
        <p:spPr>
          <a:xfrm>
            <a:off x="415925" y="620713"/>
            <a:ext cx="9126538" cy="1143000"/>
          </a:xfrm>
        </p:spPr>
        <p:txBody>
          <a:bodyPr/>
          <a:lstStyle/>
          <a:p>
            <a:r>
              <a:rPr lang="de-DE" altLang="de-DE" smtClean="0"/>
              <a:t>Linearer Zusammenhang </a:t>
            </a:r>
            <a:br>
              <a:rPr lang="de-DE" altLang="de-DE" smtClean="0"/>
            </a:br>
            <a:r>
              <a:rPr lang="de-DE" altLang="de-DE" smtClean="0"/>
              <a:t>zwischen Input und Output</a:t>
            </a:r>
          </a:p>
        </p:txBody>
      </p:sp>
      <p:sp>
        <p:nvSpPr>
          <p:cNvPr id="49157" name="Rectangle 3"/>
          <p:cNvSpPr>
            <a:spLocks noGrp="1" noChangeArrowheads="1"/>
          </p:cNvSpPr>
          <p:nvPr>
            <p:ph type="body" idx="1"/>
          </p:nvPr>
        </p:nvSpPr>
        <p:spPr>
          <a:xfrm>
            <a:off x="742950" y="2143125"/>
            <a:ext cx="6784975" cy="4238625"/>
          </a:xfrm>
        </p:spPr>
        <p:txBody>
          <a:bodyPr/>
          <a:lstStyle/>
          <a:p>
            <a:r>
              <a:rPr lang="de-DE" altLang="de-DE" sz="2400" dirty="0" smtClean="0"/>
              <a:t>Fahrradherstellung, bei der die Komponenten fertig zugekauft werden.</a:t>
            </a:r>
          </a:p>
          <a:p>
            <a:r>
              <a:rPr lang="de-DE" altLang="de-DE" sz="2400" dirty="0" smtClean="0"/>
              <a:t>Stückliste legt fest, wie viele Komponenten für z.B. 3.224 Fahrräder benötigt</a:t>
            </a:r>
          </a:p>
          <a:p>
            <a:r>
              <a:rPr lang="de-DE" altLang="de-DE" sz="2400" dirty="0" smtClean="0"/>
              <a:t>Relation Outputmenge (fertige Fahrräder) – Inputmenge (Bauteile je Rad) gleichbleibend</a:t>
            </a:r>
          </a:p>
          <a:p>
            <a:pPr>
              <a:buFontTx/>
              <a:buNone/>
            </a:pPr>
            <a:r>
              <a:rPr lang="de-DE" altLang="de-DE" sz="2400" dirty="0" smtClean="0"/>
              <a:t> </a:t>
            </a:r>
            <a:r>
              <a:rPr lang="de-DE" altLang="de-DE" sz="2400" dirty="0" smtClean="0">
                <a:sym typeface="Symbol" panose="05050102010706020507" pitchFamily="18" charset="2"/>
              </a:rPr>
              <a:t> </a:t>
            </a:r>
            <a:r>
              <a:rPr lang="de-DE" altLang="de-DE" sz="2400" dirty="0" smtClean="0">
                <a:solidFill>
                  <a:srgbClr val="FF1F1F"/>
                </a:solidFill>
              </a:rPr>
              <a:t>konstanter Skalenertrag</a:t>
            </a:r>
            <a:r>
              <a:rPr lang="de-DE" altLang="de-DE" sz="2400" dirty="0" smtClean="0"/>
              <a:t>, d.h. die technische Leistungsfähigkeit eines Inputs ändert sich nicht mit steigender Outputmenge.</a:t>
            </a:r>
          </a:p>
        </p:txBody>
      </p:sp>
      <p:sp>
        <p:nvSpPr>
          <p:cNvPr id="49158" name="Text Box 4"/>
          <p:cNvSpPr txBox="1">
            <a:spLocks noChangeArrowheads="1"/>
          </p:cNvSpPr>
          <p:nvPr/>
        </p:nvSpPr>
        <p:spPr bwMode="auto">
          <a:xfrm>
            <a:off x="7545388" y="3071813"/>
            <a:ext cx="2151062" cy="234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r>
              <a:rPr lang="de-DE" altLang="de-DE" sz="1600">
                <a:solidFill>
                  <a:srgbClr val="FF0000"/>
                </a:solidFill>
              </a:rPr>
              <a:t>Stückliste bedeutet meist: gleichbleibendes Input-Output-Verhältnis =</a:t>
            </a:r>
          </a:p>
          <a:p>
            <a:pPr algn="l"/>
            <a:r>
              <a:rPr lang="de-DE" altLang="de-DE" sz="1600">
                <a:solidFill>
                  <a:srgbClr val="FF0000"/>
                </a:solidFill>
              </a:rPr>
              <a:t>Lineare Produktionsfunktion</a:t>
            </a:r>
            <a:r>
              <a:rPr lang="de-DE" altLang="de-DE" sz="1600">
                <a:solidFill>
                  <a:srgbClr val="FF0000"/>
                </a:solidFill>
                <a:sym typeface="Symbol" panose="05050102010706020507" pitchFamily="18" charset="2"/>
              </a:rPr>
              <a:t> </a:t>
            </a:r>
            <a:r>
              <a:rPr lang="de-DE" altLang="de-DE" sz="1600">
                <a:solidFill>
                  <a:srgbClr val="FF0000"/>
                </a:solidFill>
              </a:rPr>
              <a:t>konstanter/linearer Skalenertrag (= 0)</a:t>
            </a:r>
          </a:p>
        </p:txBody>
      </p:sp>
      <p:sp>
        <p:nvSpPr>
          <p:cNvPr id="49159" name="Textfeld 22"/>
          <p:cNvSpPr txBox="1">
            <a:spLocks noChangeArrowheads="1"/>
          </p:cNvSpPr>
          <p:nvPr/>
        </p:nvSpPr>
        <p:spPr bwMode="auto">
          <a:xfrm>
            <a:off x="7381875" y="0"/>
            <a:ext cx="2071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a:solidFill>
                  <a:srgbClr val="FF9900"/>
                </a:solidFill>
              </a:rPr>
              <a:t>5.4.1</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fld id="{6589C811-426B-4592-A007-055ACFBEEE2A}" type="slidenum">
              <a:rPr lang="de-DE" altLang="de-DE" sz="1400"/>
              <a:pPr algn="l">
                <a:spcBef>
                  <a:spcPct val="0"/>
                </a:spcBef>
              </a:pPr>
              <a:t>31</a:t>
            </a:fld>
            <a:endParaRPr lang="de-DE" altLang="de-DE" sz="1400" dirty="0"/>
          </a:p>
        </p:txBody>
      </p:sp>
      <p:sp>
        <p:nvSpPr>
          <p:cNvPr id="50179" name="Fußzeilenplatzhalt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r>
              <a:rPr lang="de-DE" altLang="de-DE" sz="1400" smtClean="0"/>
              <a:t>© Anselm Dohle-Beltinger 2017</a:t>
            </a:r>
          </a:p>
        </p:txBody>
      </p:sp>
      <p:sp>
        <p:nvSpPr>
          <p:cNvPr id="50180" name="Rectangle 2"/>
          <p:cNvSpPr>
            <a:spLocks noGrp="1" noChangeArrowheads="1"/>
          </p:cNvSpPr>
          <p:nvPr>
            <p:ph type="title"/>
          </p:nvPr>
        </p:nvSpPr>
        <p:spPr>
          <a:xfrm>
            <a:off x="704850" y="549275"/>
            <a:ext cx="8420100" cy="1143000"/>
          </a:xfrm>
          <a:solidFill>
            <a:schemeClr val="bg1">
              <a:alpha val="89803"/>
            </a:schemeClr>
          </a:solidFill>
        </p:spPr>
        <p:txBody>
          <a:bodyPr/>
          <a:lstStyle/>
          <a:p>
            <a:r>
              <a:rPr lang="de-DE" altLang="de-DE" smtClean="0"/>
              <a:t>Der Zusammenhang zwischen Input und Output graphisch</a:t>
            </a:r>
          </a:p>
        </p:txBody>
      </p:sp>
      <p:sp>
        <p:nvSpPr>
          <p:cNvPr id="230404" name="Line 4"/>
          <p:cNvSpPr>
            <a:spLocks noChangeShapeType="1"/>
          </p:cNvSpPr>
          <p:nvPr/>
        </p:nvSpPr>
        <p:spPr bwMode="auto">
          <a:xfrm flipV="1">
            <a:off x="2427288" y="2492375"/>
            <a:ext cx="3929062" cy="3463925"/>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230405" name="Text Box 5"/>
          <p:cNvSpPr txBox="1">
            <a:spLocks noChangeArrowheads="1"/>
          </p:cNvSpPr>
          <p:nvPr/>
        </p:nvSpPr>
        <p:spPr bwMode="auto">
          <a:xfrm>
            <a:off x="6010275" y="2133600"/>
            <a:ext cx="1047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sz="1800">
                <a:solidFill>
                  <a:schemeClr val="accent2"/>
                </a:solidFill>
              </a:rPr>
              <a:t>Rahmen</a:t>
            </a:r>
          </a:p>
        </p:txBody>
      </p:sp>
      <p:sp>
        <p:nvSpPr>
          <p:cNvPr id="230407" name="Line 7"/>
          <p:cNvSpPr>
            <a:spLocks noChangeShapeType="1"/>
          </p:cNvSpPr>
          <p:nvPr/>
        </p:nvSpPr>
        <p:spPr bwMode="auto">
          <a:xfrm flipV="1">
            <a:off x="2425700" y="3814763"/>
            <a:ext cx="5030788" cy="2128837"/>
          </a:xfrm>
          <a:prstGeom prst="line">
            <a:avLst/>
          </a:prstGeom>
          <a:noFill/>
          <a:ln w="38100">
            <a:solidFill>
              <a:srgbClr val="FF1F1F"/>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230408" name="Text Box 8"/>
          <p:cNvSpPr txBox="1">
            <a:spLocks noChangeArrowheads="1"/>
          </p:cNvSpPr>
          <p:nvPr/>
        </p:nvSpPr>
        <p:spPr bwMode="auto">
          <a:xfrm>
            <a:off x="6786563" y="3455988"/>
            <a:ext cx="84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sz="1800">
                <a:solidFill>
                  <a:srgbClr val="FF1F1F"/>
                </a:solidFill>
              </a:rPr>
              <a:t>Reifen</a:t>
            </a:r>
          </a:p>
        </p:txBody>
      </p:sp>
      <p:grpSp>
        <p:nvGrpSpPr>
          <p:cNvPr id="2" name="Group 9"/>
          <p:cNvGrpSpPr>
            <a:grpSpLocks/>
          </p:cNvGrpSpPr>
          <p:nvPr/>
        </p:nvGrpSpPr>
        <p:grpSpPr bwMode="auto">
          <a:xfrm>
            <a:off x="2051050" y="4924425"/>
            <a:ext cx="2573338" cy="1487488"/>
            <a:chOff x="1193" y="3102"/>
            <a:chExt cx="1496" cy="937"/>
          </a:xfrm>
        </p:grpSpPr>
        <p:sp>
          <p:nvSpPr>
            <p:cNvPr id="50202" name="Line 10"/>
            <p:cNvSpPr>
              <a:spLocks noChangeShapeType="1"/>
            </p:cNvSpPr>
            <p:nvPr/>
          </p:nvSpPr>
          <p:spPr bwMode="auto">
            <a:xfrm>
              <a:off x="1355" y="3200"/>
              <a:ext cx="125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50203" name="Line 11"/>
            <p:cNvSpPr>
              <a:spLocks noChangeShapeType="1"/>
            </p:cNvSpPr>
            <p:nvPr/>
          </p:nvSpPr>
          <p:spPr bwMode="auto">
            <a:xfrm>
              <a:off x="2610" y="3200"/>
              <a:ext cx="0" cy="59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50204" name="Text Box 12"/>
            <p:cNvSpPr txBox="1">
              <a:spLocks noChangeArrowheads="1"/>
            </p:cNvSpPr>
            <p:nvPr/>
          </p:nvSpPr>
          <p:spPr bwMode="auto">
            <a:xfrm>
              <a:off x="1193" y="3102"/>
              <a:ext cx="17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sz="1400"/>
                <a:t>2</a:t>
              </a:r>
            </a:p>
          </p:txBody>
        </p:sp>
        <p:sp>
          <p:nvSpPr>
            <p:cNvPr id="50205" name="Text Box 13"/>
            <p:cNvSpPr txBox="1">
              <a:spLocks noChangeArrowheads="1"/>
            </p:cNvSpPr>
            <p:nvPr/>
          </p:nvSpPr>
          <p:spPr bwMode="auto">
            <a:xfrm>
              <a:off x="2512" y="3847"/>
              <a:ext cx="1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sz="1400"/>
                <a:t>4</a:t>
              </a:r>
            </a:p>
          </p:txBody>
        </p:sp>
      </p:grpSp>
      <p:grpSp>
        <p:nvGrpSpPr>
          <p:cNvPr id="3" name="Group 14"/>
          <p:cNvGrpSpPr>
            <a:grpSpLocks/>
          </p:cNvGrpSpPr>
          <p:nvPr/>
        </p:nvGrpSpPr>
        <p:grpSpPr bwMode="auto">
          <a:xfrm>
            <a:off x="3289300" y="5097463"/>
            <a:ext cx="306388" cy="1309687"/>
            <a:chOff x="1913" y="3211"/>
            <a:chExt cx="178" cy="825"/>
          </a:xfrm>
        </p:grpSpPr>
        <p:sp>
          <p:nvSpPr>
            <p:cNvPr id="50200" name="Line 15"/>
            <p:cNvSpPr>
              <a:spLocks noChangeShapeType="1"/>
            </p:cNvSpPr>
            <p:nvPr/>
          </p:nvSpPr>
          <p:spPr bwMode="auto">
            <a:xfrm>
              <a:off x="1988" y="3211"/>
              <a:ext cx="0" cy="59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50201" name="Text Box 16"/>
            <p:cNvSpPr txBox="1">
              <a:spLocks noChangeArrowheads="1"/>
            </p:cNvSpPr>
            <p:nvPr/>
          </p:nvSpPr>
          <p:spPr bwMode="auto">
            <a:xfrm>
              <a:off x="1913" y="3844"/>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sz="1400"/>
                <a:t>2</a:t>
              </a:r>
            </a:p>
          </p:txBody>
        </p:sp>
      </p:grpSp>
      <p:sp>
        <p:nvSpPr>
          <p:cNvPr id="230417" name="Line 17"/>
          <p:cNvSpPr>
            <a:spLocks noChangeShapeType="1"/>
          </p:cNvSpPr>
          <p:nvPr/>
        </p:nvSpPr>
        <p:spPr bwMode="auto">
          <a:xfrm>
            <a:off x="4494213" y="4148138"/>
            <a:ext cx="0" cy="94615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grpSp>
        <p:nvGrpSpPr>
          <p:cNvPr id="4" name="Group 18"/>
          <p:cNvGrpSpPr>
            <a:grpSpLocks/>
          </p:cNvGrpSpPr>
          <p:nvPr/>
        </p:nvGrpSpPr>
        <p:grpSpPr bwMode="auto">
          <a:xfrm>
            <a:off x="2066925" y="4005263"/>
            <a:ext cx="4838700" cy="2432050"/>
            <a:chOff x="1202" y="2523"/>
            <a:chExt cx="2813" cy="1532"/>
          </a:xfrm>
        </p:grpSpPr>
        <p:sp>
          <p:nvSpPr>
            <p:cNvPr id="50196" name="Line 19"/>
            <p:cNvSpPr>
              <a:spLocks noChangeShapeType="1"/>
            </p:cNvSpPr>
            <p:nvPr/>
          </p:nvSpPr>
          <p:spPr bwMode="auto">
            <a:xfrm>
              <a:off x="1358" y="2613"/>
              <a:ext cx="257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50197" name="Line 20"/>
            <p:cNvSpPr>
              <a:spLocks noChangeShapeType="1"/>
            </p:cNvSpPr>
            <p:nvPr/>
          </p:nvSpPr>
          <p:spPr bwMode="auto">
            <a:xfrm>
              <a:off x="3930" y="2613"/>
              <a:ext cx="0" cy="119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50198" name="Text Box 21"/>
            <p:cNvSpPr txBox="1">
              <a:spLocks noChangeArrowheads="1"/>
            </p:cNvSpPr>
            <p:nvPr/>
          </p:nvSpPr>
          <p:spPr bwMode="auto">
            <a:xfrm>
              <a:off x="1202" y="2523"/>
              <a:ext cx="17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sz="1400"/>
                <a:t>4</a:t>
              </a:r>
            </a:p>
          </p:txBody>
        </p:sp>
        <p:sp>
          <p:nvSpPr>
            <p:cNvPr id="50199" name="Text Box 22"/>
            <p:cNvSpPr txBox="1">
              <a:spLocks noChangeArrowheads="1"/>
            </p:cNvSpPr>
            <p:nvPr/>
          </p:nvSpPr>
          <p:spPr bwMode="auto">
            <a:xfrm>
              <a:off x="3838" y="3863"/>
              <a:ext cx="1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sz="1400"/>
                <a:t>8</a:t>
              </a:r>
            </a:p>
          </p:txBody>
        </p:sp>
      </p:grpSp>
      <p:sp>
        <p:nvSpPr>
          <p:cNvPr id="50189" name="Text Box 23"/>
          <p:cNvSpPr txBox="1">
            <a:spLocks noChangeArrowheads="1"/>
          </p:cNvSpPr>
          <p:nvPr/>
        </p:nvSpPr>
        <p:spPr bwMode="auto">
          <a:xfrm>
            <a:off x="7605713" y="1484313"/>
            <a:ext cx="2027237"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r>
              <a:rPr lang="de-DE" altLang="de-DE" sz="1600">
                <a:solidFill>
                  <a:srgbClr val="FF0000"/>
                </a:solidFill>
                <a:sym typeface="Wingdings" panose="05000000000000000000" pitchFamily="2" charset="2"/>
              </a:rPr>
              <a:t> wieviele Reifen werden für 2 und 4 Räder benötigt</a:t>
            </a:r>
          </a:p>
          <a:p>
            <a:pPr algn="l">
              <a:spcBef>
                <a:spcPct val="0"/>
              </a:spcBef>
            </a:pPr>
            <a:r>
              <a:rPr lang="de-DE" altLang="de-DE" sz="1600">
                <a:solidFill>
                  <a:srgbClr val="FF0000"/>
                </a:solidFill>
                <a:sym typeface="Wingdings" panose="05000000000000000000" pitchFamily="2" charset="2"/>
              </a:rPr>
              <a:t> wieviele Rahmen werden benötigt</a:t>
            </a:r>
          </a:p>
          <a:p>
            <a:pPr algn="l">
              <a:spcBef>
                <a:spcPct val="0"/>
              </a:spcBef>
            </a:pPr>
            <a:r>
              <a:rPr lang="de-DE" altLang="de-DE" sz="1600">
                <a:solidFill>
                  <a:srgbClr val="FF0000"/>
                </a:solidFill>
                <a:sym typeface="Wingdings" panose="05000000000000000000" pitchFamily="2" charset="2"/>
              </a:rPr>
              <a:t> näherungs weise Produk-tionsfunktionen</a:t>
            </a:r>
          </a:p>
        </p:txBody>
      </p:sp>
      <p:grpSp>
        <p:nvGrpSpPr>
          <p:cNvPr id="50190" name="Group 24"/>
          <p:cNvGrpSpPr>
            <a:grpSpLocks/>
          </p:cNvGrpSpPr>
          <p:nvPr/>
        </p:nvGrpSpPr>
        <p:grpSpPr bwMode="auto">
          <a:xfrm>
            <a:off x="1912938" y="1495425"/>
            <a:ext cx="6875462" cy="4530725"/>
            <a:chOff x="1112" y="942"/>
            <a:chExt cx="3998" cy="2854"/>
          </a:xfrm>
        </p:grpSpPr>
        <p:sp>
          <p:nvSpPr>
            <p:cNvPr id="50192" name="Line 25"/>
            <p:cNvSpPr>
              <a:spLocks noChangeShapeType="1"/>
            </p:cNvSpPr>
            <p:nvPr/>
          </p:nvSpPr>
          <p:spPr bwMode="auto">
            <a:xfrm flipV="1">
              <a:off x="1405" y="1375"/>
              <a:ext cx="0" cy="237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50193" name="Line 26"/>
            <p:cNvSpPr>
              <a:spLocks noChangeShapeType="1"/>
            </p:cNvSpPr>
            <p:nvPr/>
          </p:nvSpPr>
          <p:spPr bwMode="auto">
            <a:xfrm>
              <a:off x="1411" y="3752"/>
              <a:ext cx="2793" cy="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50194" name="Text Box 27"/>
            <p:cNvSpPr txBox="1">
              <a:spLocks noChangeArrowheads="1"/>
            </p:cNvSpPr>
            <p:nvPr/>
          </p:nvSpPr>
          <p:spPr bwMode="auto">
            <a:xfrm>
              <a:off x="1112" y="942"/>
              <a:ext cx="669"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sz="1800"/>
                <a:t>Output</a:t>
              </a:r>
              <a:br>
                <a:rPr lang="de-DE" altLang="de-DE" sz="1800"/>
              </a:br>
              <a:r>
                <a:rPr lang="de-DE" altLang="de-DE" sz="1800"/>
                <a:t>menge x</a:t>
              </a:r>
            </a:p>
          </p:txBody>
        </p:sp>
        <p:sp>
          <p:nvSpPr>
            <p:cNvPr id="50195" name="Text Box 28"/>
            <p:cNvSpPr txBox="1">
              <a:spLocks noChangeArrowheads="1"/>
            </p:cNvSpPr>
            <p:nvPr/>
          </p:nvSpPr>
          <p:spPr bwMode="auto">
            <a:xfrm>
              <a:off x="4059" y="3566"/>
              <a:ext cx="105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sz="1800"/>
                <a:t>Inputmenge v</a:t>
              </a:r>
            </a:p>
          </p:txBody>
        </p:sp>
      </p:grpSp>
      <p:sp>
        <p:nvSpPr>
          <p:cNvPr id="50191" name="Textfeld 22"/>
          <p:cNvSpPr txBox="1">
            <a:spLocks noChangeArrowheads="1"/>
          </p:cNvSpPr>
          <p:nvPr/>
        </p:nvSpPr>
        <p:spPr bwMode="auto">
          <a:xfrm>
            <a:off x="7381875" y="0"/>
            <a:ext cx="2071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a:solidFill>
                  <a:srgbClr val="FF9900"/>
                </a:solidFill>
              </a:rPr>
              <a:t>5.4.1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0408"/>
                                        </p:tgtEl>
                                        <p:attrNameLst>
                                          <p:attrName>style.visibility</p:attrName>
                                        </p:attrNameLst>
                                      </p:cBhvr>
                                      <p:to>
                                        <p:strVal val="visible"/>
                                      </p:to>
                                    </p:set>
                                    <p:animEffect transition="in" filter="blinds(horizontal)">
                                      <p:cBhvr>
                                        <p:cTn id="7" dur="500"/>
                                        <p:tgtEl>
                                          <p:spTgt spid="230408"/>
                                        </p:tgtEl>
                                      </p:cBhvr>
                                    </p:animEffect>
                                  </p:childTnLst>
                                </p:cTn>
                              </p:par>
                            </p:childTnLst>
                          </p:cTn>
                        </p:par>
                        <p:par>
                          <p:cTn id="8" fill="hold" nodeType="afterGroup">
                            <p:stCondLst>
                              <p:cond delay="500"/>
                            </p:stCondLst>
                            <p:childTnLst>
                              <p:par>
                                <p:cTn id="9" presetID="18" presetClass="entr" presetSubtype="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Right)">
                                      <p:cBhvr>
                                        <p:cTn id="11" dur="3000"/>
                                        <p:tgtEl>
                                          <p:spTgt spid="2"/>
                                        </p:tgtEl>
                                      </p:cBhvr>
                                    </p:animEffect>
                                  </p:childTnLst>
                                </p:cTn>
                              </p:par>
                            </p:childTnLst>
                          </p:cTn>
                        </p:par>
                        <p:par>
                          <p:cTn id="12" fill="hold" nodeType="afterGroup">
                            <p:stCondLst>
                              <p:cond delay="3500"/>
                            </p:stCondLst>
                            <p:childTnLst>
                              <p:par>
                                <p:cTn id="13" presetID="18" presetClass="entr" presetSubtype="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downRight)">
                                      <p:cBhvr>
                                        <p:cTn id="15" dur="2000"/>
                                        <p:tgtEl>
                                          <p:spTgt spid="4"/>
                                        </p:tgtEl>
                                      </p:cBhvr>
                                    </p:animEffect>
                                  </p:childTnLst>
                                </p:cTn>
                              </p:par>
                            </p:childTnLst>
                          </p:cTn>
                        </p:par>
                        <p:par>
                          <p:cTn id="16" fill="hold" nodeType="afterGroup">
                            <p:stCondLst>
                              <p:cond delay="5500"/>
                            </p:stCondLst>
                            <p:childTnLst>
                              <p:par>
                                <p:cTn id="17" presetID="18" presetClass="entr" presetSubtype="3" fill="hold" grpId="0" nodeType="afterEffect">
                                  <p:stCondLst>
                                    <p:cond delay="0"/>
                                  </p:stCondLst>
                                  <p:childTnLst>
                                    <p:set>
                                      <p:cBhvr>
                                        <p:cTn id="18" dur="1" fill="hold">
                                          <p:stCondLst>
                                            <p:cond delay="0"/>
                                          </p:stCondLst>
                                        </p:cTn>
                                        <p:tgtEl>
                                          <p:spTgt spid="230407"/>
                                        </p:tgtEl>
                                        <p:attrNameLst>
                                          <p:attrName>style.visibility</p:attrName>
                                        </p:attrNameLst>
                                      </p:cBhvr>
                                      <p:to>
                                        <p:strVal val="visible"/>
                                      </p:to>
                                    </p:set>
                                    <p:animEffect transition="in" filter="strips(upRight)">
                                      <p:cBhvr>
                                        <p:cTn id="19" dur="500"/>
                                        <p:tgtEl>
                                          <p:spTgt spid="23040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30405"/>
                                        </p:tgtEl>
                                        <p:attrNameLst>
                                          <p:attrName>style.visibility</p:attrName>
                                        </p:attrNameLst>
                                      </p:cBhvr>
                                      <p:to>
                                        <p:strVal val="visible"/>
                                      </p:to>
                                    </p:set>
                                    <p:animEffect transition="in" filter="blinds(horizontal)">
                                      <p:cBhvr>
                                        <p:cTn id="24" dur="500"/>
                                        <p:tgtEl>
                                          <p:spTgt spid="230405"/>
                                        </p:tgtEl>
                                      </p:cBhvr>
                                    </p:animEffect>
                                  </p:childTnLst>
                                </p:cTn>
                              </p:par>
                            </p:childTnLst>
                          </p:cTn>
                        </p:par>
                        <p:par>
                          <p:cTn id="25" fill="hold" nodeType="afterGroup">
                            <p:stCondLst>
                              <p:cond delay="500"/>
                            </p:stCondLst>
                            <p:childTnLst>
                              <p:par>
                                <p:cTn id="26" presetID="18" presetClass="entr" presetSubtype="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strips(downRight)">
                                      <p:cBhvr>
                                        <p:cTn id="28" dur="1000"/>
                                        <p:tgtEl>
                                          <p:spTgt spid="3"/>
                                        </p:tgtEl>
                                      </p:cBhvr>
                                    </p:animEffect>
                                  </p:childTnLst>
                                </p:cTn>
                              </p:par>
                            </p:childTnLst>
                          </p:cTn>
                        </p:par>
                        <p:par>
                          <p:cTn id="29" fill="hold" nodeType="afterGroup">
                            <p:stCondLst>
                              <p:cond delay="1500"/>
                            </p:stCondLst>
                            <p:childTnLst>
                              <p:par>
                                <p:cTn id="30" presetID="18" presetClass="entr" presetSubtype="6" fill="hold" grpId="0" nodeType="afterEffect">
                                  <p:stCondLst>
                                    <p:cond delay="0"/>
                                  </p:stCondLst>
                                  <p:childTnLst>
                                    <p:set>
                                      <p:cBhvr>
                                        <p:cTn id="31" dur="1" fill="hold">
                                          <p:stCondLst>
                                            <p:cond delay="0"/>
                                          </p:stCondLst>
                                        </p:cTn>
                                        <p:tgtEl>
                                          <p:spTgt spid="230417"/>
                                        </p:tgtEl>
                                        <p:attrNameLst>
                                          <p:attrName>style.visibility</p:attrName>
                                        </p:attrNameLst>
                                      </p:cBhvr>
                                      <p:to>
                                        <p:strVal val="visible"/>
                                      </p:to>
                                    </p:set>
                                    <p:animEffect transition="in" filter="strips(downRight)">
                                      <p:cBhvr>
                                        <p:cTn id="32" dur="1000"/>
                                        <p:tgtEl>
                                          <p:spTgt spid="230417"/>
                                        </p:tgtEl>
                                      </p:cBhvr>
                                    </p:animEffect>
                                  </p:childTnLst>
                                </p:cTn>
                              </p:par>
                            </p:childTnLst>
                          </p:cTn>
                        </p:par>
                        <p:par>
                          <p:cTn id="33" fill="hold" nodeType="afterGroup">
                            <p:stCondLst>
                              <p:cond delay="2500"/>
                            </p:stCondLst>
                            <p:childTnLst>
                              <p:par>
                                <p:cTn id="34" presetID="18" presetClass="entr" presetSubtype="3" fill="hold" grpId="0" nodeType="afterEffect">
                                  <p:stCondLst>
                                    <p:cond delay="0"/>
                                  </p:stCondLst>
                                  <p:childTnLst>
                                    <p:set>
                                      <p:cBhvr>
                                        <p:cTn id="35" dur="1" fill="hold">
                                          <p:stCondLst>
                                            <p:cond delay="0"/>
                                          </p:stCondLst>
                                        </p:cTn>
                                        <p:tgtEl>
                                          <p:spTgt spid="230404"/>
                                        </p:tgtEl>
                                        <p:attrNameLst>
                                          <p:attrName>style.visibility</p:attrName>
                                        </p:attrNameLst>
                                      </p:cBhvr>
                                      <p:to>
                                        <p:strVal val="visible"/>
                                      </p:to>
                                    </p:set>
                                    <p:animEffect transition="in" filter="strips(upRight)">
                                      <p:cBhvr>
                                        <p:cTn id="36" dur="500"/>
                                        <p:tgtEl>
                                          <p:spTgt spid="230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4" grpId="0" animBg="1"/>
      <p:bldP spid="230405" grpId="0"/>
      <p:bldP spid="230407" grpId="0" animBg="1"/>
      <p:bldP spid="230408" grpId="0"/>
      <p:bldP spid="2304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fld id="{4A71F226-B99B-4974-A2A6-5D127B3B2EEB}" type="slidenum">
              <a:rPr lang="de-DE" altLang="de-DE" sz="1400">
                <a:solidFill>
                  <a:schemeClr val="bg1"/>
                </a:solidFill>
              </a:rPr>
              <a:pPr algn="l">
                <a:spcBef>
                  <a:spcPct val="0"/>
                </a:spcBef>
              </a:pPr>
              <a:t>32</a:t>
            </a:fld>
            <a:endParaRPr lang="de-DE" altLang="de-DE" sz="1400">
              <a:solidFill>
                <a:schemeClr val="bg1"/>
              </a:solidFill>
            </a:endParaRPr>
          </a:p>
        </p:txBody>
      </p:sp>
      <p:sp>
        <p:nvSpPr>
          <p:cNvPr id="51203" name="Fußzeilenplatzhalt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r>
              <a:rPr lang="de-DE" altLang="de-DE" sz="1400" smtClean="0">
                <a:solidFill>
                  <a:schemeClr val="bg1"/>
                </a:solidFill>
              </a:rPr>
              <a:t>© Anselm Dohle-Beltinger 2017</a:t>
            </a:r>
          </a:p>
        </p:txBody>
      </p:sp>
      <p:grpSp>
        <p:nvGrpSpPr>
          <p:cNvPr id="2" name="Group 2"/>
          <p:cNvGrpSpPr>
            <a:grpSpLocks/>
          </p:cNvGrpSpPr>
          <p:nvPr/>
        </p:nvGrpSpPr>
        <p:grpSpPr bwMode="auto">
          <a:xfrm>
            <a:off x="5527675" y="3705225"/>
            <a:ext cx="2976563" cy="1733550"/>
            <a:chOff x="3192" y="1824"/>
            <a:chExt cx="1731" cy="1092"/>
          </a:xfrm>
        </p:grpSpPr>
        <p:sp>
          <p:nvSpPr>
            <p:cNvPr id="51224" name="Freeform 3"/>
            <p:cNvSpPr>
              <a:spLocks/>
            </p:cNvSpPr>
            <p:nvPr/>
          </p:nvSpPr>
          <p:spPr bwMode="auto">
            <a:xfrm>
              <a:off x="3192" y="1824"/>
              <a:ext cx="1696" cy="1092"/>
            </a:xfrm>
            <a:custGeom>
              <a:avLst/>
              <a:gdLst>
                <a:gd name="T0" fmla="*/ 0 w 1696"/>
                <a:gd name="T1" fmla="*/ 1092 h 1092"/>
                <a:gd name="T2" fmla="*/ 1696 w 1696"/>
                <a:gd name="T3" fmla="*/ 0 h 1092"/>
                <a:gd name="T4" fmla="*/ 1696 w 1696"/>
                <a:gd name="T5" fmla="*/ 1088 h 1092"/>
                <a:gd name="T6" fmla="*/ 0 w 1696"/>
                <a:gd name="T7" fmla="*/ 1092 h 1092"/>
                <a:gd name="T8" fmla="*/ 0 60000 65536"/>
                <a:gd name="T9" fmla="*/ 0 60000 65536"/>
                <a:gd name="T10" fmla="*/ 0 60000 65536"/>
                <a:gd name="T11" fmla="*/ 0 60000 65536"/>
                <a:gd name="T12" fmla="*/ 0 w 1696"/>
                <a:gd name="T13" fmla="*/ 0 h 1092"/>
                <a:gd name="T14" fmla="*/ 1696 w 1696"/>
                <a:gd name="T15" fmla="*/ 1092 h 1092"/>
              </a:gdLst>
              <a:ahLst/>
              <a:cxnLst>
                <a:cxn ang="T8">
                  <a:pos x="T0" y="T1"/>
                </a:cxn>
                <a:cxn ang="T9">
                  <a:pos x="T2" y="T3"/>
                </a:cxn>
                <a:cxn ang="T10">
                  <a:pos x="T4" y="T5"/>
                </a:cxn>
                <a:cxn ang="T11">
                  <a:pos x="T6" y="T7"/>
                </a:cxn>
              </a:cxnLst>
              <a:rect l="T12" t="T13" r="T14" b="T15"/>
              <a:pathLst>
                <a:path w="1696" h="1092">
                  <a:moveTo>
                    <a:pt x="0" y="1092"/>
                  </a:moveTo>
                  <a:lnTo>
                    <a:pt x="1696" y="0"/>
                  </a:lnTo>
                  <a:lnTo>
                    <a:pt x="1696" y="1088"/>
                  </a:lnTo>
                  <a:lnTo>
                    <a:pt x="0" y="1092"/>
                  </a:lnTo>
                  <a:close/>
                </a:path>
              </a:pathLst>
            </a:custGeom>
            <a:solidFill>
              <a:schemeClr val="accent1">
                <a:alpha val="50195"/>
              </a:schemeClr>
            </a:solidFill>
            <a:ln w="9525">
              <a:solidFill>
                <a:schemeClr val="tx1"/>
              </a:solidFill>
              <a:round/>
              <a:headEnd/>
              <a:tailEnd/>
            </a:ln>
          </p:spPr>
          <p:txBody>
            <a:bodyPr wrap="none" lIns="92075" tIns="46038" rIns="92075" bIns="46038" anchor="ctr"/>
            <a:lstStyle/>
            <a:p>
              <a:endParaRPr lang="de-DE"/>
            </a:p>
          </p:txBody>
        </p:sp>
        <p:sp>
          <p:nvSpPr>
            <p:cNvPr id="51225" name="Text Box 4"/>
            <p:cNvSpPr txBox="1">
              <a:spLocks noChangeArrowheads="1"/>
            </p:cNvSpPr>
            <p:nvPr/>
          </p:nvSpPr>
          <p:spPr bwMode="auto">
            <a:xfrm>
              <a:off x="4194" y="2373"/>
              <a:ext cx="729"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r>
                <a:rPr lang="de-DE" altLang="de-DE"/>
                <a:t>variable</a:t>
              </a:r>
              <a:br>
                <a:rPr lang="de-DE" altLang="de-DE"/>
              </a:br>
              <a:r>
                <a:rPr lang="de-DE" altLang="de-DE" u="sng"/>
                <a:t>K</a:t>
              </a:r>
              <a:r>
                <a:rPr lang="de-DE" altLang="de-DE"/>
                <a:t>osten</a:t>
              </a:r>
            </a:p>
          </p:txBody>
        </p:sp>
      </p:grpSp>
      <p:sp>
        <p:nvSpPr>
          <p:cNvPr id="231429" name="Rectangle 5"/>
          <p:cNvSpPr>
            <a:spLocks noChangeArrowheads="1"/>
          </p:cNvSpPr>
          <p:nvPr/>
        </p:nvSpPr>
        <p:spPr bwMode="auto">
          <a:xfrm>
            <a:off x="5500688" y="5445125"/>
            <a:ext cx="2957512" cy="698500"/>
          </a:xfrm>
          <a:prstGeom prst="rect">
            <a:avLst/>
          </a:prstGeom>
          <a:solidFill>
            <a:srgbClr val="FFA6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r>
              <a:rPr lang="de-DE" altLang="de-DE"/>
              <a:t>Fixkosten</a:t>
            </a:r>
          </a:p>
        </p:txBody>
      </p:sp>
      <p:sp>
        <p:nvSpPr>
          <p:cNvPr id="51206" name="Rectangle 6"/>
          <p:cNvSpPr>
            <a:spLocks noGrp="1" noChangeArrowheads="1"/>
          </p:cNvSpPr>
          <p:nvPr>
            <p:ph type="title"/>
          </p:nvPr>
        </p:nvSpPr>
        <p:spPr>
          <a:xfrm>
            <a:off x="415925" y="476250"/>
            <a:ext cx="9126538" cy="1143000"/>
          </a:xfrm>
          <a:solidFill>
            <a:schemeClr val="bg1">
              <a:alpha val="89803"/>
            </a:schemeClr>
          </a:solidFill>
        </p:spPr>
        <p:txBody>
          <a:bodyPr/>
          <a:lstStyle/>
          <a:p>
            <a:r>
              <a:rPr lang="de-DE" altLang="de-DE" smtClean="0"/>
              <a:t>Die Kostenfunktion bei konstanten Skalenerträgen</a:t>
            </a:r>
          </a:p>
        </p:txBody>
      </p:sp>
      <p:sp>
        <p:nvSpPr>
          <p:cNvPr id="51207" name="Rectangle 7"/>
          <p:cNvSpPr>
            <a:spLocks noGrp="1" noChangeArrowheads="1"/>
          </p:cNvSpPr>
          <p:nvPr>
            <p:ph type="body" sz="half" idx="1"/>
          </p:nvPr>
        </p:nvSpPr>
        <p:spPr>
          <a:xfrm>
            <a:off x="428625" y="1484313"/>
            <a:ext cx="4279900" cy="4681537"/>
          </a:xfrm>
        </p:spPr>
        <p:txBody>
          <a:bodyPr/>
          <a:lstStyle/>
          <a:p>
            <a:r>
              <a:rPr lang="de-DE" altLang="de-DE" sz="2400" i="1" smtClean="0"/>
              <a:t>Sehen wir einmal von Mengenrabatten und eventuellen Kapazitäts-erweiterungen bei einer höheren Stückzahl ab</a:t>
            </a:r>
            <a:r>
              <a:rPr lang="de-DE" altLang="de-DE" sz="2400" smtClean="0"/>
              <a:t>, so sind bei konstanten Skalenerträgen die variablen Kosten je Outputeinheit stabil, d.h. die Gesamtkosten-</a:t>
            </a:r>
            <a:r>
              <a:rPr lang="de-DE" altLang="de-DE" sz="2400" b="1" u="sng" smtClean="0">
                <a:solidFill>
                  <a:srgbClr val="FF1F1F"/>
                </a:solidFill>
              </a:rPr>
              <a:t>zuwächse</a:t>
            </a:r>
            <a:r>
              <a:rPr lang="de-DE" altLang="de-DE" sz="2400" smtClean="0"/>
              <a:t> je Stück sind gleich.</a:t>
            </a:r>
          </a:p>
          <a:p>
            <a:pPr>
              <a:buFontTx/>
              <a:buNone/>
            </a:pPr>
            <a:r>
              <a:rPr lang="de-DE" altLang="de-DE" sz="2400" smtClean="0">
                <a:sym typeface="Symbol" panose="05050102010706020507" pitchFamily="18" charset="2"/>
              </a:rPr>
              <a:t> Lineare Kostenfunktion</a:t>
            </a:r>
          </a:p>
        </p:txBody>
      </p:sp>
      <p:sp>
        <p:nvSpPr>
          <p:cNvPr id="51208" name="Rectangle 8"/>
          <p:cNvSpPr>
            <a:spLocks noGrp="1" noChangeArrowheads="1"/>
          </p:cNvSpPr>
          <p:nvPr>
            <p:ph type="body" sz="half" idx="2"/>
          </p:nvPr>
        </p:nvSpPr>
        <p:spPr>
          <a:xfrm>
            <a:off x="4171950" y="2565400"/>
            <a:ext cx="3251200" cy="536575"/>
          </a:xfrm>
        </p:spPr>
        <p:txBody>
          <a:bodyPr/>
          <a:lstStyle/>
          <a:p>
            <a:pPr algn="ctr">
              <a:buFontTx/>
              <a:buNone/>
            </a:pPr>
            <a:r>
              <a:rPr lang="de-DE" altLang="de-DE" sz="2400" smtClean="0"/>
              <a:t>graphisch</a:t>
            </a:r>
          </a:p>
        </p:txBody>
      </p:sp>
      <p:sp>
        <p:nvSpPr>
          <p:cNvPr id="51209" name="Line 9"/>
          <p:cNvSpPr>
            <a:spLocks noChangeShapeType="1"/>
          </p:cNvSpPr>
          <p:nvPr/>
        </p:nvSpPr>
        <p:spPr bwMode="auto">
          <a:xfrm flipV="1">
            <a:off x="5486400" y="3552825"/>
            <a:ext cx="0" cy="2590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51210" name="Line 10"/>
          <p:cNvSpPr>
            <a:spLocks noChangeShapeType="1"/>
          </p:cNvSpPr>
          <p:nvPr/>
        </p:nvSpPr>
        <p:spPr bwMode="auto">
          <a:xfrm>
            <a:off x="5486400" y="6143625"/>
            <a:ext cx="30543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51211" name="Text Box 11"/>
          <p:cNvSpPr txBox="1">
            <a:spLocks noChangeArrowheads="1"/>
          </p:cNvSpPr>
          <p:nvPr/>
        </p:nvSpPr>
        <p:spPr bwMode="auto">
          <a:xfrm>
            <a:off x="6904038" y="3068638"/>
            <a:ext cx="2339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sz="1600"/>
              <a:t>K</a:t>
            </a:r>
            <a:r>
              <a:rPr lang="de-DE" altLang="de-DE" sz="1600" baseline="-25000"/>
              <a:t>g</a:t>
            </a:r>
            <a:r>
              <a:rPr lang="de-DE" altLang="de-DE" sz="1600"/>
              <a:t>: Gesamtkosten</a:t>
            </a:r>
          </a:p>
        </p:txBody>
      </p:sp>
      <p:sp>
        <p:nvSpPr>
          <p:cNvPr id="51212" name="Text Box 12"/>
          <p:cNvSpPr txBox="1">
            <a:spLocks noChangeArrowheads="1"/>
          </p:cNvSpPr>
          <p:nvPr/>
        </p:nvSpPr>
        <p:spPr bwMode="auto">
          <a:xfrm>
            <a:off x="8385175" y="5876925"/>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sz="1800"/>
              <a:t>Output x</a:t>
            </a:r>
          </a:p>
        </p:txBody>
      </p:sp>
      <p:sp>
        <p:nvSpPr>
          <p:cNvPr id="51213" name="Text Box 13"/>
          <p:cNvSpPr txBox="1">
            <a:spLocks noChangeArrowheads="1"/>
          </p:cNvSpPr>
          <p:nvPr/>
        </p:nvSpPr>
        <p:spPr bwMode="auto">
          <a:xfrm>
            <a:off x="5100638" y="6111875"/>
            <a:ext cx="3540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buFontTx/>
              <a:buChar char="•"/>
            </a:pPr>
            <a:endParaRPr lang="de-DE" altLang="de-DE" sz="3200"/>
          </a:p>
        </p:txBody>
      </p:sp>
      <p:grpSp>
        <p:nvGrpSpPr>
          <p:cNvPr id="3" name="Group 14"/>
          <p:cNvGrpSpPr>
            <a:grpSpLocks/>
          </p:cNvGrpSpPr>
          <p:nvPr/>
        </p:nvGrpSpPr>
        <p:grpSpPr bwMode="auto">
          <a:xfrm>
            <a:off x="5491163" y="3324225"/>
            <a:ext cx="3462337" cy="2114550"/>
            <a:chOff x="3171" y="1584"/>
            <a:chExt cx="2013" cy="1332"/>
          </a:xfrm>
        </p:grpSpPr>
        <p:sp>
          <p:nvSpPr>
            <p:cNvPr id="51222" name="Freeform 15"/>
            <p:cNvSpPr>
              <a:spLocks/>
            </p:cNvSpPr>
            <p:nvPr/>
          </p:nvSpPr>
          <p:spPr bwMode="auto">
            <a:xfrm>
              <a:off x="3171" y="1776"/>
              <a:ext cx="1773" cy="1140"/>
            </a:xfrm>
            <a:custGeom>
              <a:avLst/>
              <a:gdLst>
                <a:gd name="T0" fmla="*/ 0 w 1773"/>
                <a:gd name="T1" fmla="*/ 1140 h 1140"/>
                <a:gd name="T2" fmla="*/ 1773 w 1773"/>
                <a:gd name="T3" fmla="*/ 0 h 1140"/>
                <a:gd name="T4" fmla="*/ 0 60000 65536"/>
                <a:gd name="T5" fmla="*/ 0 60000 65536"/>
                <a:gd name="T6" fmla="*/ 0 w 1773"/>
                <a:gd name="T7" fmla="*/ 0 h 1140"/>
                <a:gd name="T8" fmla="*/ 1773 w 1773"/>
                <a:gd name="T9" fmla="*/ 1140 h 1140"/>
              </a:gdLst>
              <a:ahLst/>
              <a:cxnLst>
                <a:cxn ang="T4">
                  <a:pos x="T0" y="T1"/>
                </a:cxn>
                <a:cxn ang="T5">
                  <a:pos x="T2" y="T3"/>
                </a:cxn>
              </a:cxnLst>
              <a:rect l="T6" t="T7" r="T8" b="T9"/>
              <a:pathLst>
                <a:path w="1773" h="1140">
                  <a:moveTo>
                    <a:pt x="0" y="1140"/>
                  </a:moveTo>
                  <a:lnTo>
                    <a:pt x="1773" y="0"/>
                  </a:lnTo>
                </a:path>
              </a:pathLst>
            </a:custGeom>
            <a:noFill/>
            <a:ln w="38100">
              <a:solidFill>
                <a:srgbClr val="FF1F1F"/>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de-DE"/>
            </a:p>
          </p:txBody>
        </p:sp>
        <p:sp>
          <p:nvSpPr>
            <p:cNvPr id="51223" name="Text Box 16"/>
            <p:cNvSpPr txBox="1">
              <a:spLocks noChangeArrowheads="1"/>
            </p:cNvSpPr>
            <p:nvPr/>
          </p:nvSpPr>
          <p:spPr bwMode="auto">
            <a:xfrm>
              <a:off x="4848" y="1584"/>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sz="1800">
                  <a:solidFill>
                    <a:srgbClr val="FF1F1F"/>
                  </a:solidFill>
                </a:rPr>
                <a:t>K</a:t>
              </a:r>
              <a:r>
                <a:rPr lang="de-DE" altLang="de-DE" sz="1800" baseline="-25000">
                  <a:solidFill>
                    <a:srgbClr val="FF1F1F"/>
                  </a:solidFill>
                </a:rPr>
                <a:t>g</a:t>
              </a:r>
              <a:endParaRPr lang="de-DE" altLang="de-DE" sz="1800">
                <a:solidFill>
                  <a:srgbClr val="FF1F1F"/>
                </a:solidFill>
              </a:endParaRPr>
            </a:p>
          </p:txBody>
        </p:sp>
      </p:grpSp>
      <p:sp>
        <p:nvSpPr>
          <p:cNvPr id="51215" name="Text Box 17"/>
          <p:cNvSpPr txBox="1">
            <a:spLocks noChangeArrowheads="1"/>
          </p:cNvSpPr>
          <p:nvPr/>
        </p:nvSpPr>
        <p:spPr bwMode="auto">
          <a:xfrm>
            <a:off x="7450138" y="2060575"/>
            <a:ext cx="202723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r>
              <a:rPr lang="de-DE" altLang="de-DE" sz="1600">
                <a:solidFill>
                  <a:srgbClr val="FF0000"/>
                </a:solidFill>
                <a:sym typeface="Wingdings" panose="05000000000000000000" pitchFamily="2" charset="2"/>
              </a:rPr>
              <a:t> Fixkosten</a:t>
            </a:r>
          </a:p>
          <a:p>
            <a:pPr algn="l">
              <a:spcBef>
                <a:spcPct val="0"/>
              </a:spcBef>
            </a:pPr>
            <a:r>
              <a:rPr lang="de-DE" altLang="de-DE" sz="1600">
                <a:solidFill>
                  <a:srgbClr val="FF0000"/>
                </a:solidFill>
                <a:sym typeface="Wingdings" panose="05000000000000000000" pitchFamily="2" charset="2"/>
              </a:rPr>
              <a:t> Variable Kosten</a:t>
            </a:r>
          </a:p>
          <a:p>
            <a:pPr algn="l">
              <a:spcBef>
                <a:spcPct val="0"/>
              </a:spcBef>
            </a:pPr>
            <a:r>
              <a:rPr lang="de-DE" altLang="de-DE" sz="1600">
                <a:solidFill>
                  <a:srgbClr val="FF0000"/>
                </a:solidFill>
                <a:sym typeface="Wingdings" panose="05000000000000000000" pitchFamily="2" charset="2"/>
              </a:rPr>
              <a:t> Gesamtkosten</a:t>
            </a:r>
          </a:p>
        </p:txBody>
      </p:sp>
      <p:sp>
        <p:nvSpPr>
          <p:cNvPr id="51216" name="Text Box 18"/>
          <p:cNvSpPr txBox="1">
            <a:spLocks noChangeArrowheads="1"/>
          </p:cNvSpPr>
          <p:nvPr/>
        </p:nvSpPr>
        <p:spPr bwMode="auto">
          <a:xfrm>
            <a:off x="4953000" y="32131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sz="1800"/>
              <a:t>Kosten</a:t>
            </a:r>
          </a:p>
        </p:txBody>
      </p:sp>
      <p:sp>
        <p:nvSpPr>
          <p:cNvPr id="231443" name="Freeform 19"/>
          <p:cNvSpPr>
            <a:spLocks/>
          </p:cNvSpPr>
          <p:nvPr/>
        </p:nvSpPr>
        <p:spPr bwMode="auto">
          <a:xfrm>
            <a:off x="8458200" y="3657600"/>
            <a:ext cx="1588" cy="1765300"/>
          </a:xfrm>
          <a:custGeom>
            <a:avLst/>
            <a:gdLst>
              <a:gd name="T0" fmla="*/ 0 w 1"/>
              <a:gd name="T1" fmla="*/ 2147483646 h 1112"/>
              <a:gd name="T2" fmla="*/ 0 w 1"/>
              <a:gd name="T3" fmla="*/ 0 h 1112"/>
              <a:gd name="T4" fmla="*/ 0 60000 65536"/>
              <a:gd name="T5" fmla="*/ 0 60000 65536"/>
              <a:gd name="T6" fmla="*/ 0 w 1"/>
              <a:gd name="T7" fmla="*/ 0 h 1112"/>
              <a:gd name="T8" fmla="*/ 1 w 1"/>
              <a:gd name="T9" fmla="*/ 1112 h 1112"/>
            </a:gdLst>
            <a:ahLst/>
            <a:cxnLst>
              <a:cxn ang="T4">
                <a:pos x="T0" y="T1"/>
              </a:cxn>
              <a:cxn ang="T5">
                <a:pos x="T2" y="T3"/>
              </a:cxn>
            </a:cxnLst>
            <a:rect l="T6" t="T7" r="T8" b="T9"/>
            <a:pathLst>
              <a:path w="1" h="1112">
                <a:moveTo>
                  <a:pt x="0" y="1112"/>
                </a:moveTo>
                <a:lnTo>
                  <a:pt x="0" y="0"/>
                </a:lnTo>
              </a:path>
            </a:pathLst>
          </a:custGeom>
          <a:noFill/>
          <a:ln w="28575">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de-DE"/>
          </a:p>
        </p:txBody>
      </p:sp>
      <p:sp>
        <p:nvSpPr>
          <p:cNvPr id="231444" name="Freeform 20"/>
          <p:cNvSpPr>
            <a:spLocks/>
          </p:cNvSpPr>
          <p:nvPr/>
        </p:nvSpPr>
        <p:spPr bwMode="auto">
          <a:xfrm>
            <a:off x="5473700" y="3683000"/>
            <a:ext cx="2959100" cy="1588"/>
          </a:xfrm>
          <a:custGeom>
            <a:avLst/>
            <a:gdLst>
              <a:gd name="T0" fmla="*/ 2147483646 w 1864"/>
              <a:gd name="T1" fmla="*/ 0 h 1"/>
              <a:gd name="T2" fmla="*/ 0 w 1864"/>
              <a:gd name="T3" fmla="*/ 0 h 1"/>
              <a:gd name="T4" fmla="*/ 0 60000 65536"/>
              <a:gd name="T5" fmla="*/ 0 60000 65536"/>
              <a:gd name="T6" fmla="*/ 0 w 1864"/>
              <a:gd name="T7" fmla="*/ 0 h 1"/>
              <a:gd name="T8" fmla="*/ 1864 w 1864"/>
              <a:gd name="T9" fmla="*/ 1 h 1"/>
            </a:gdLst>
            <a:ahLst/>
            <a:cxnLst>
              <a:cxn ang="T4">
                <a:pos x="T0" y="T1"/>
              </a:cxn>
              <a:cxn ang="T5">
                <a:pos x="T2" y="T3"/>
              </a:cxn>
            </a:cxnLst>
            <a:rect l="T6" t="T7" r="T8" b="T9"/>
            <a:pathLst>
              <a:path w="1864" h="1">
                <a:moveTo>
                  <a:pt x="1864" y="0"/>
                </a:moveTo>
                <a:lnTo>
                  <a:pt x="0" y="0"/>
                </a:lnTo>
              </a:path>
            </a:pathLst>
          </a:custGeom>
          <a:noFill/>
          <a:ln w="38100">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de-DE"/>
          </a:p>
        </p:txBody>
      </p:sp>
      <p:sp>
        <p:nvSpPr>
          <p:cNvPr id="231445" name="Text Box 21"/>
          <p:cNvSpPr txBox="1">
            <a:spLocks noChangeArrowheads="1"/>
          </p:cNvSpPr>
          <p:nvPr/>
        </p:nvSpPr>
        <p:spPr bwMode="auto">
          <a:xfrm>
            <a:off x="8624888" y="4365625"/>
            <a:ext cx="10810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b="1"/>
              <a:t>Für x Stück</a:t>
            </a:r>
          </a:p>
        </p:txBody>
      </p:sp>
      <p:sp>
        <p:nvSpPr>
          <p:cNvPr id="231446" name="Line 22"/>
          <p:cNvSpPr>
            <a:spLocks noChangeShapeType="1"/>
          </p:cNvSpPr>
          <p:nvPr/>
        </p:nvSpPr>
        <p:spPr bwMode="auto">
          <a:xfrm flipV="1">
            <a:off x="8458200" y="5421313"/>
            <a:ext cx="0" cy="720725"/>
          </a:xfrm>
          <a:prstGeom prst="line">
            <a:avLst/>
          </a:prstGeom>
          <a:noFill/>
          <a:ln w="38100">
            <a:solidFill>
              <a:srgbClr val="009C00"/>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51221" name="Textfeld 22"/>
          <p:cNvSpPr txBox="1">
            <a:spLocks noChangeArrowheads="1"/>
          </p:cNvSpPr>
          <p:nvPr/>
        </p:nvSpPr>
        <p:spPr bwMode="auto">
          <a:xfrm>
            <a:off x="7381875" y="0"/>
            <a:ext cx="2071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a:solidFill>
                  <a:srgbClr val="FF9900"/>
                </a:solidFill>
              </a:rPr>
              <a:t>5.4.1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231429"/>
                                        </p:tgtEl>
                                        <p:attrNameLst>
                                          <p:attrName>style.visibility</p:attrName>
                                        </p:attrNameLst>
                                      </p:cBhvr>
                                      <p:to>
                                        <p:strVal val="visible"/>
                                      </p:to>
                                    </p:set>
                                    <p:animEffect transition="in" filter="strips(upRight)">
                                      <p:cBhvr>
                                        <p:cTn id="7" dur="500"/>
                                        <p:tgtEl>
                                          <p:spTgt spid="2314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upRight)">
                                      <p:cBhvr>
                                        <p:cTn id="12" dur="500"/>
                                        <p:tgtEl>
                                          <p:spTgt spid="2"/>
                                        </p:tgtEl>
                                      </p:cBhvr>
                                    </p:animEffect>
                                  </p:childTnLst>
                                </p:cTn>
                              </p:par>
                            </p:childTnLst>
                          </p:cTn>
                        </p:par>
                        <p:par>
                          <p:cTn id="13" fill="hold" nodeType="afterGroup">
                            <p:stCondLst>
                              <p:cond delay="500"/>
                            </p:stCondLst>
                            <p:childTnLst>
                              <p:par>
                                <p:cTn id="14" presetID="18" presetClass="entr" presetSubtype="3"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strips(upRight)">
                                      <p:cBhvr>
                                        <p:cTn id="16" dur="20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31445"/>
                                        </p:tgtEl>
                                        <p:attrNameLst>
                                          <p:attrName>style.visibility</p:attrName>
                                        </p:attrNameLst>
                                      </p:cBhvr>
                                      <p:to>
                                        <p:strVal val="visible"/>
                                      </p:to>
                                    </p:set>
                                    <p:animEffect transition="in" filter="blinds(horizontal)">
                                      <p:cBhvr>
                                        <p:cTn id="21" dur="500"/>
                                        <p:tgtEl>
                                          <p:spTgt spid="23144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3" fill="hold" grpId="0" nodeType="clickEffect">
                                  <p:stCondLst>
                                    <p:cond delay="0"/>
                                  </p:stCondLst>
                                  <p:childTnLst>
                                    <p:set>
                                      <p:cBhvr>
                                        <p:cTn id="25" dur="1" fill="hold">
                                          <p:stCondLst>
                                            <p:cond delay="0"/>
                                          </p:stCondLst>
                                        </p:cTn>
                                        <p:tgtEl>
                                          <p:spTgt spid="231446"/>
                                        </p:tgtEl>
                                        <p:attrNameLst>
                                          <p:attrName>style.visibility</p:attrName>
                                        </p:attrNameLst>
                                      </p:cBhvr>
                                      <p:to>
                                        <p:strVal val="visible"/>
                                      </p:to>
                                    </p:set>
                                    <p:animEffect transition="in" filter="strips(upRight)">
                                      <p:cBhvr>
                                        <p:cTn id="26" dur="500"/>
                                        <p:tgtEl>
                                          <p:spTgt spid="231446"/>
                                        </p:tgtEl>
                                      </p:cBhvr>
                                    </p:animEffect>
                                  </p:childTnLst>
                                </p:cTn>
                              </p:par>
                            </p:childTnLst>
                          </p:cTn>
                        </p:par>
                        <p:par>
                          <p:cTn id="27" fill="hold" nodeType="afterGroup">
                            <p:stCondLst>
                              <p:cond delay="500"/>
                            </p:stCondLst>
                            <p:childTnLst>
                              <p:par>
                                <p:cTn id="28" presetID="18" presetClass="entr" presetSubtype="9" fill="hold" grpId="0" nodeType="afterEffect">
                                  <p:stCondLst>
                                    <p:cond delay="0"/>
                                  </p:stCondLst>
                                  <p:childTnLst>
                                    <p:set>
                                      <p:cBhvr>
                                        <p:cTn id="29" dur="1" fill="hold">
                                          <p:stCondLst>
                                            <p:cond delay="0"/>
                                          </p:stCondLst>
                                        </p:cTn>
                                        <p:tgtEl>
                                          <p:spTgt spid="231443"/>
                                        </p:tgtEl>
                                        <p:attrNameLst>
                                          <p:attrName>style.visibility</p:attrName>
                                        </p:attrNameLst>
                                      </p:cBhvr>
                                      <p:to>
                                        <p:strVal val="visible"/>
                                      </p:to>
                                    </p:set>
                                    <p:animEffect transition="in" filter="strips(upLeft)">
                                      <p:cBhvr>
                                        <p:cTn id="30" dur="500"/>
                                        <p:tgtEl>
                                          <p:spTgt spid="231443"/>
                                        </p:tgtEl>
                                      </p:cBhvr>
                                    </p:animEffect>
                                  </p:childTnLst>
                                </p:cTn>
                              </p:par>
                            </p:childTnLst>
                          </p:cTn>
                        </p:par>
                        <p:par>
                          <p:cTn id="31" fill="hold" nodeType="afterGroup">
                            <p:stCondLst>
                              <p:cond delay="1000"/>
                            </p:stCondLst>
                            <p:childTnLst>
                              <p:par>
                                <p:cTn id="32" presetID="18" presetClass="entr" presetSubtype="9" fill="hold" grpId="0" nodeType="afterEffect">
                                  <p:stCondLst>
                                    <p:cond delay="0"/>
                                  </p:stCondLst>
                                  <p:childTnLst>
                                    <p:set>
                                      <p:cBhvr>
                                        <p:cTn id="33" dur="1" fill="hold">
                                          <p:stCondLst>
                                            <p:cond delay="0"/>
                                          </p:stCondLst>
                                        </p:cTn>
                                        <p:tgtEl>
                                          <p:spTgt spid="231444"/>
                                        </p:tgtEl>
                                        <p:attrNameLst>
                                          <p:attrName>style.visibility</p:attrName>
                                        </p:attrNameLst>
                                      </p:cBhvr>
                                      <p:to>
                                        <p:strVal val="visible"/>
                                      </p:to>
                                    </p:set>
                                    <p:animEffect transition="in" filter="strips(upLeft)">
                                      <p:cBhvr>
                                        <p:cTn id="34" dur="500"/>
                                        <p:tgtEl>
                                          <p:spTgt spid="231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9" grpId="0" animBg="1"/>
      <p:bldP spid="231443" grpId="0" animBg="1"/>
      <p:bldP spid="231444" grpId="0" animBg="1"/>
      <p:bldP spid="231445" grpId="0"/>
      <p:bldP spid="23144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fld id="{8C532634-E09B-4CC5-A400-6C15E4132A3A}" type="slidenum">
              <a:rPr lang="de-DE" altLang="de-DE" sz="1400">
                <a:solidFill>
                  <a:schemeClr val="bg1"/>
                </a:solidFill>
              </a:rPr>
              <a:pPr algn="l">
                <a:spcBef>
                  <a:spcPct val="0"/>
                </a:spcBef>
              </a:pPr>
              <a:t>33</a:t>
            </a:fld>
            <a:endParaRPr lang="de-DE" altLang="de-DE" sz="1400">
              <a:solidFill>
                <a:schemeClr val="bg1"/>
              </a:solidFill>
            </a:endParaRPr>
          </a:p>
        </p:txBody>
      </p:sp>
      <p:sp>
        <p:nvSpPr>
          <p:cNvPr id="52227" name="Fußzeilenplatzhalt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r>
              <a:rPr lang="de-DE" altLang="de-DE" sz="1400" smtClean="0">
                <a:solidFill>
                  <a:schemeClr val="bg1"/>
                </a:solidFill>
              </a:rPr>
              <a:t>© Anselm Dohle-Beltinger 2017</a:t>
            </a:r>
          </a:p>
        </p:txBody>
      </p:sp>
      <p:grpSp>
        <p:nvGrpSpPr>
          <p:cNvPr id="2" name="Group 2"/>
          <p:cNvGrpSpPr>
            <a:grpSpLocks/>
          </p:cNvGrpSpPr>
          <p:nvPr/>
        </p:nvGrpSpPr>
        <p:grpSpPr bwMode="auto">
          <a:xfrm>
            <a:off x="5527675" y="3705225"/>
            <a:ext cx="2976563" cy="1733550"/>
            <a:chOff x="3214" y="2334"/>
            <a:chExt cx="1731" cy="1092"/>
          </a:xfrm>
        </p:grpSpPr>
        <p:sp>
          <p:nvSpPr>
            <p:cNvPr id="52243" name="Freeform 3"/>
            <p:cNvSpPr>
              <a:spLocks/>
            </p:cNvSpPr>
            <p:nvPr/>
          </p:nvSpPr>
          <p:spPr bwMode="auto">
            <a:xfrm>
              <a:off x="3214" y="2334"/>
              <a:ext cx="1696" cy="1092"/>
            </a:xfrm>
            <a:custGeom>
              <a:avLst/>
              <a:gdLst>
                <a:gd name="T0" fmla="*/ 0 w 1696"/>
                <a:gd name="T1" fmla="*/ 1092 h 1092"/>
                <a:gd name="T2" fmla="*/ 544 w 1696"/>
                <a:gd name="T3" fmla="*/ 610 h 1092"/>
                <a:gd name="T4" fmla="*/ 1165 w 1696"/>
                <a:gd name="T5" fmla="*/ 217 h 1092"/>
                <a:gd name="T6" fmla="*/ 1696 w 1696"/>
                <a:gd name="T7" fmla="*/ 0 h 1092"/>
                <a:gd name="T8" fmla="*/ 1696 w 1696"/>
                <a:gd name="T9" fmla="*/ 1088 h 1092"/>
                <a:gd name="T10" fmla="*/ 0 w 1696"/>
                <a:gd name="T11" fmla="*/ 1092 h 1092"/>
                <a:gd name="T12" fmla="*/ 0 60000 65536"/>
                <a:gd name="T13" fmla="*/ 0 60000 65536"/>
                <a:gd name="T14" fmla="*/ 0 60000 65536"/>
                <a:gd name="T15" fmla="*/ 0 60000 65536"/>
                <a:gd name="T16" fmla="*/ 0 60000 65536"/>
                <a:gd name="T17" fmla="*/ 0 60000 65536"/>
                <a:gd name="T18" fmla="*/ 0 w 1696"/>
                <a:gd name="T19" fmla="*/ 0 h 1092"/>
                <a:gd name="T20" fmla="*/ 1696 w 1696"/>
                <a:gd name="T21" fmla="*/ 1092 h 1092"/>
              </a:gdLst>
              <a:ahLst/>
              <a:cxnLst>
                <a:cxn ang="T12">
                  <a:pos x="T0" y="T1"/>
                </a:cxn>
                <a:cxn ang="T13">
                  <a:pos x="T2" y="T3"/>
                </a:cxn>
                <a:cxn ang="T14">
                  <a:pos x="T4" y="T5"/>
                </a:cxn>
                <a:cxn ang="T15">
                  <a:pos x="T6" y="T7"/>
                </a:cxn>
                <a:cxn ang="T16">
                  <a:pos x="T8" y="T9"/>
                </a:cxn>
                <a:cxn ang="T17">
                  <a:pos x="T10" y="T11"/>
                </a:cxn>
              </a:cxnLst>
              <a:rect l="T18" t="T19" r="T20" b="T21"/>
              <a:pathLst>
                <a:path w="1696" h="1092">
                  <a:moveTo>
                    <a:pt x="0" y="1092"/>
                  </a:moveTo>
                  <a:lnTo>
                    <a:pt x="544" y="610"/>
                  </a:lnTo>
                  <a:lnTo>
                    <a:pt x="1165" y="217"/>
                  </a:lnTo>
                  <a:lnTo>
                    <a:pt x="1696" y="0"/>
                  </a:lnTo>
                  <a:lnTo>
                    <a:pt x="1696" y="1088"/>
                  </a:lnTo>
                  <a:lnTo>
                    <a:pt x="0" y="1092"/>
                  </a:lnTo>
                  <a:close/>
                </a:path>
              </a:pathLst>
            </a:custGeom>
            <a:solidFill>
              <a:schemeClr val="accent1">
                <a:alpha val="50195"/>
              </a:schemeClr>
            </a:solidFill>
            <a:ln w="9525">
              <a:solidFill>
                <a:schemeClr val="tx1"/>
              </a:solidFill>
              <a:round/>
              <a:headEnd/>
              <a:tailEnd/>
            </a:ln>
          </p:spPr>
          <p:txBody>
            <a:bodyPr wrap="none" lIns="92075" tIns="46038" rIns="92075" bIns="46038" anchor="ctr"/>
            <a:lstStyle/>
            <a:p>
              <a:endParaRPr lang="de-DE"/>
            </a:p>
          </p:txBody>
        </p:sp>
        <p:sp>
          <p:nvSpPr>
            <p:cNvPr id="52244" name="Text Box 4"/>
            <p:cNvSpPr txBox="1">
              <a:spLocks noChangeArrowheads="1"/>
            </p:cNvSpPr>
            <p:nvPr/>
          </p:nvSpPr>
          <p:spPr bwMode="auto">
            <a:xfrm>
              <a:off x="4216" y="2883"/>
              <a:ext cx="729"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r>
                <a:rPr lang="de-DE" altLang="de-DE"/>
                <a:t>variable</a:t>
              </a:r>
              <a:br>
                <a:rPr lang="de-DE" altLang="de-DE"/>
              </a:br>
              <a:r>
                <a:rPr lang="de-DE" altLang="de-DE" u="sng"/>
                <a:t>K</a:t>
              </a:r>
              <a:r>
                <a:rPr lang="de-DE" altLang="de-DE"/>
                <a:t>osten</a:t>
              </a:r>
            </a:p>
          </p:txBody>
        </p:sp>
      </p:grpSp>
      <p:sp>
        <p:nvSpPr>
          <p:cNvPr id="52229" name="Rectangle 5"/>
          <p:cNvSpPr>
            <a:spLocks noChangeArrowheads="1"/>
          </p:cNvSpPr>
          <p:nvPr/>
        </p:nvSpPr>
        <p:spPr bwMode="auto">
          <a:xfrm>
            <a:off x="5500688" y="5445125"/>
            <a:ext cx="2957512" cy="698500"/>
          </a:xfrm>
          <a:prstGeom prst="rect">
            <a:avLst/>
          </a:prstGeom>
          <a:solidFill>
            <a:srgbClr val="FFA6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r>
              <a:rPr lang="de-DE" altLang="de-DE"/>
              <a:t>Fixkosten</a:t>
            </a:r>
          </a:p>
        </p:txBody>
      </p:sp>
      <p:sp>
        <p:nvSpPr>
          <p:cNvPr id="52230" name="Rectangle 6"/>
          <p:cNvSpPr>
            <a:spLocks noGrp="1" noChangeArrowheads="1"/>
          </p:cNvSpPr>
          <p:nvPr>
            <p:ph type="title"/>
          </p:nvPr>
        </p:nvSpPr>
        <p:spPr>
          <a:xfrm>
            <a:off x="415925" y="620713"/>
            <a:ext cx="9126538" cy="1143000"/>
          </a:xfrm>
        </p:spPr>
        <p:txBody>
          <a:bodyPr/>
          <a:lstStyle/>
          <a:p>
            <a:r>
              <a:rPr lang="de-DE" altLang="de-DE" smtClean="0"/>
              <a:t>Die Kostenfunktion bei konstanten Skalenerträgen und Mengenrabatten</a:t>
            </a:r>
          </a:p>
        </p:txBody>
      </p:sp>
      <p:sp>
        <p:nvSpPr>
          <p:cNvPr id="52231" name="Rectangle 7"/>
          <p:cNvSpPr>
            <a:spLocks noGrp="1" noChangeArrowheads="1"/>
          </p:cNvSpPr>
          <p:nvPr>
            <p:ph type="body" sz="half" idx="1"/>
          </p:nvPr>
        </p:nvSpPr>
        <p:spPr>
          <a:xfrm>
            <a:off x="428625" y="1992313"/>
            <a:ext cx="4329113" cy="4389015"/>
          </a:xfrm>
        </p:spPr>
        <p:txBody>
          <a:bodyPr/>
          <a:lstStyle/>
          <a:p>
            <a:r>
              <a:rPr lang="de-DE" altLang="de-DE" sz="2400" i="1" dirty="0" smtClean="0"/>
              <a:t>Um zu illustrieren, wie sich Mengenrabatte auf das Bild auswirken ein Hinweis: sie werden entweder </a:t>
            </a:r>
          </a:p>
          <a:p>
            <a:pPr lvl="1"/>
            <a:r>
              <a:rPr lang="de-DE" altLang="de-DE" sz="2000" i="1" dirty="0" smtClean="0"/>
              <a:t>in Preisstaffeln gewährt, d.h. z.B. ab 1.000, 5.000, 10.000 Stück usw. gelten andere Preise (s. rechts) oder</a:t>
            </a:r>
          </a:p>
          <a:p>
            <a:pPr lvl="1"/>
            <a:r>
              <a:rPr lang="de-DE" altLang="de-DE" sz="2000" i="1" dirty="0" smtClean="0">
                <a:sym typeface="Symbol" panose="05050102010706020507" pitchFamily="18" charset="2"/>
              </a:rPr>
              <a:t>es gilt ein einheitlicher Preis für die gesamte Menge, der z.T. rückwirkend gebildet wird; dann Aussehen der Kostenfunktion wie ohne Rabatte</a:t>
            </a:r>
            <a:endParaRPr lang="de-DE" altLang="de-DE" sz="2000" dirty="0" smtClean="0">
              <a:sym typeface="Symbol" panose="05050102010706020507" pitchFamily="18" charset="2"/>
            </a:endParaRPr>
          </a:p>
        </p:txBody>
      </p:sp>
      <p:sp>
        <p:nvSpPr>
          <p:cNvPr id="52232" name="Rectangle 8"/>
          <p:cNvSpPr>
            <a:spLocks noGrp="1" noChangeArrowheads="1"/>
          </p:cNvSpPr>
          <p:nvPr>
            <p:ph type="body" sz="half" idx="2"/>
          </p:nvPr>
        </p:nvSpPr>
        <p:spPr>
          <a:xfrm>
            <a:off x="4171950" y="2565400"/>
            <a:ext cx="3251200" cy="536575"/>
          </a:xfrm>
        </p:spPr>
        <p:txBody>
          <a:bodyPr/>
          <a:lstStyle/>
          <a:p>
            <a:pPr algn="ctr">
              <a:buFontTx/>
              <a:buNone/>
            </a:pPr>
            <a:r>
              <a:rPr lang="de-DE" altLang="de-DE" sz="2400" smtClean="0"/>
              <a:t>graphisch</a:t>
            </a:r>
          </a:p>
        </p:txBody>
      </p:sp>
      <p:sp>
        <p:nvSpPr>
          <p:cNvPr id="52233" name="Line 9"/>
          <p:cNvSpPr>
            <a:spLocks noChangeShapeType="1"/>
          </p:cNvSpPr>
          <p:nvPr/>
        </p:nvSpPr>
        <p:spPr bwMode="auto">
          <a:xfrm flipV="1">
            <a:off x="5486400" y="3552825"/>
            <a:ext cx="0" cy="2590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52234" name="Line 10"/>
          <p:cNvSpPr>
            <a:spLocks noChangeShapeType="1"/>
          </p:cNvSpPr>
          <p:nvPr/>
        </p:nvSpPr>
        <p:spPr bwMode="auto">
          <a:xfrm>
            <a:off x="5486400" y="6143625"/>
            <a:ext cx="30543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52235" name="Text Box 11"/>
          <p:cNvSpPr txBox="1">
            <a:spLocks noChangeArrowheads="1"/>
          </p:cNvSpPr>
          <p:nvPr/>
        </p:nvSpPr>
        <p:spPr bwMode="auto">
          <a:xfrm>
            <a:off x="6904038" y="3068638"/>
            <a:ext cx="2339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sz="1600"/>
              <a:t>K</a:t>
            </a:r>
            <a:r>
              <a:rPr lang="de-DE" altLang="de-DE" sz="1600" baseline="-25000"/>
              <a:t>g</a:t>
            </a:r>
            <a:r>
              <a:rPr lang="de-DE" altLang="de-DE" sz="1600"/>
              <a:t>: Gesamtkosten</a:t>
            </a:r>
          </a:p>
        </p:txBody>
      </p:sp>
      <p:sp>
        <p:nvSpPr>
          <p:cNvPr id="52236" name="Text Box 12"/>
          <p:cNvSpPr txBox="1">
            <a:spLocks noChangeArrowheads="1"/>
          </p:cNvSpPr>
          <p:nvPr/>
        </p:nvSpPr>
        <p:spPr bwMode="auto">
          <a:xfrm>
            <a:off x="8385175" y="5876925"/>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sz="1800"/>
              <a:t>Output x</a:t>
            </a:r>
          </a:p>
        </p:txBody>
      </p:sp>
      <p:sp>
        <p:nvSpPr>
          <p:cNvPr id="232462" name="Freeform 14"/>
          <p:cNvSpPr>
            <a:spLocks/>
          </p:cNvSpPr>
          <p:nvPr/>
        </p:nvSpPr>
        <p:spPr bwMode="auto">
          <a:xfrm>
            <a:off x="5491163" y="3671888"/>
            <a:ext cx="3030537" cy="1766887"/>
          </a:xfrm>
          <a:custGeom>
            <a:avLst/>
            <a:gdLst>
              <a:gd name="T0" fmla="*/ 0 w 1762"/>
              <a:gd name="T1" fmla="*/ 2147483646 h 1113"/>
              <a:gd name="T2" fmla="*/ 2147483646 w 1762"/>
              <a:gd name="T3" fmla="*/ 2147483646 h 1113"/>
              <a:gd name="T4" fmla="*/ 2147483646 w 1762"/>
              <a:gd name="T5" fmla="*/ 2147483646 h 1113"/>
              <a:gd name="T6" fmla="*/ 2147483646 w 1762"/>
              <a:gd name="T7" fmla="*/ 0 h 1113"/>
              <a:gd name="T8" fmla="*/ 0 60000 65536"/>
              <a:gd name="T9" fmla="*/ 0 60000 65536"/>
              <a:gd name="T10" fmla="*/ 0 60000 65536"/>
              <a:gd name="T11" fmla="*/ 0 60000 65536"/>
              <a:gd name="T12" fmla="*/ 0 w 1762"/>
              <a:gd name="T13" fmla="*/ 0 h 1113"/>
              <a:gd name="T14" fmla="*/ 1762 w 1762"/>
              <a:gd name="T15" fmla="*/ 1113 h 1113"/>
            </a:gdLst>
            <a:ahLst/>
            <a:cxnLst>
              <a:cxn ang="T8">
                <a:pos x="T0" y="T1"/>
              </a:cxn>
              <a:cxn ang="T9">
                <a:pos x="T2" y="T3"/>
              </a:cxn>
              <a:cxn ang="T10">
                <a:pos x="T4" y="T5"/>
              </a:cxn>
              <a:cxn ang="T11">
                <a:pos x="T6" y="T7"/>
              </a:cxn>
            </a:cxnLst>
            <a:rect l="T12" t="T13" r="T14" b="T15"/>
            <a:pathLst>
              <a:path w="1762" h="1113">
                <a:moveTo>
                  <a:pt x="0" y="1113"/>
                </a:moveTo>
                <a:lnTo>
                  <a:pt x="556" y="631"/>
                </a:lnTo>
                <a:lnTo>
                  <a:pt x="1177" y="229"/>
                </a:lnTo>
                <a:lnTo>
                  <a:pt x="1762" y="0"/>
                </a:lnTo>
              </a:path>
            </a:pathLst>
          </a:custGeom>
          <a:noFill/>
          <a:ln w="38100">
            <a:solidFill>
              <a:srgbClr val="FF1F1F"/>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de-DE"/>
          </a:p>
        </p:txBody>
      </p:sp>
      <p:sp>
        <p:nvSpPr>
          <p:cNvPr id="52238" name="Text Box 15"/>
          <p:cNvSpPr txBox="1">
            <a:spLocks noChangeArrowheads="1"/>
          </p:cNvSpPr>
          <p:nvPr/>
        </p:nvSpPr>
        <p:spPr bwMode="auto">
          <a:xfrm>
            <a:off x="8375650" y="3324225"/>
            <a:ext cx="57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sz="1800">
                <a:solidFill>
                  <a:srgbClr val="FF1F1F"/>
                </a:solidFill>
              </a:rPr>
              <a:t>K</a:t>
            </a:r>
            <a:r>
              <a:rPr lang="de-DE" altLang="de-DE" sz="1800" baseline="-25000">
                <a:solidFill>
                  <a:srgbClr val="FF1F1F"/>
                </a:solidFill>
              </a:rPr>
              <a:t>g</a:t>
            </a:r>
            <a:endParaRPr lang="de-DE" altLang="de-DE" sz="1800">
              <a:solidFill>
                <a:srgbClr val="FF1F1F"/>
              </a:solidFill>
            </a:endParaRPr>
          </a:p>
        </p:txBody>
      </p:sp>
      <p:sp>
        <p:nvSpPr>
          <p:cNvPr id="52239" name="Text Box 16"/>
          <p:cNvSpPr txBox="1">
            <a:spLocks noChangeArrowheads="1"/>
          </p:cNvSpPr>
          <p:nvPr/>
        </p:nvSpPr>
        <p:spPr bwMode="auto">
          <a:xfrm>
            <a:off x="4953000" y="32131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sz="1800"/>
              <a:t>Kosten</a:t>
            </a:r>
          </a:p>
        </p:txBody>
      </p:sp>
      <p:sp>
        <p:nvSpPr>
          <p:cNvPr id="232465" name="Oval 17"/>
          <p:cNvSpPr>
            <a:spLocks noChangeArrowheads="1"/>
          </p:cNvSpPr>
          <p:nvPr/>
        </p:nvSpPr>
        <p:spPr bwMode="auto">
          <a:xfrm>
            <a:off x="6392863" y="4652963"/>
            <a:ext cx="71437" cy="73025"/>
          </a:xfrm>
          <a:prstGeom prst="ellipse">
            <a:avLst/>
          </a:prstGeom>
          <a:solidFill>
            <a:srgbClr val="0099FF"/>
          </a:solidFill>
          <a:ln w="9525" algn="ctr">
            <a:solidFill>
              <a:schemeClr val="tx1"/>
            </a:solidFill>
            <a:round/>
            <a:headEnd/>
            <a:tailEnd/>
          </a:ln>
        </p:spPr>
        <p:txBody>
          <a:bodyPr wrap="none" lIns="92075" tIns="46038" rIns="92075" bIns="46038" anchor="ct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endParaRPr lang="de-DE" altLang="de-DE"/>
          </a:p>
        </p:txBody>
      </p:sp>
      <p:sp>
        <p:nvSpPr>
          <p:cNvPr id="232466" name="Oval 18"/>
          <p:cNvSpPr>
            <a:spLocks noChangeArrowheads="1"/>
          </p:cNvSpPr>
          <p:nvPr/>
        </p:nvSpPr>
        <p:spPr bwMode="auto">
          <a:xfrm>
            <a:off x="7473950" y="4005263"/>
            <a:ext cx="71438" cy="73025"/>
          </a:xfrm>
          <a:prstGeom prst="ellipse">
            <a:avLst/>
          </a:prstGeom>
          <a:solidFill>
            <a:srgbClr val="0099FF"/>
          </a:solidFill>
          <a:ln w="9525" algn="ctr">
            <a:solidFill>
              <a:schemeClr val="tx1"/>
            </a:solidFill>
            <a:round/>
            <a:headEnd/>
            <a:tailEnd/>
          </a:ln>
        </p:spPr>
        <p:txBody>
          <a:bodyPr wrap="none" lIns="92075" tIns="46038" rIns="92075" bIns="46038" anchor="ct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endParaRPr lang="de-DE" altLang="de-DE"/>
          </a:p>
        </p:txBody>
      </p:sp>
      <p:sp>
        <p:nvSpPr>
          <p:cNvPr id="52242" name="Textfeld 22"/>
          <p:cNvSpPr txBox="1">
            <a:spLocks noChangeArrowheads="1"/>
          </p:cNvSpPr>
          <p:nvPr/>
        </p:nvSpPr>
        <p:spPr bwMode="auto">
          <a:xfrm>
            <a:off x="7381875" y="0"/>
            <a:ext cx="2071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a:solidFill>
                  <a:srgbClr val="FF9900"/>
                </a:solidFill>
              </a:rPr>
              <a:t>5.4.2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232462"/>
                                        </p:tgtEl>
                                        <p:attrNameLst>
                                          <p:attrName>style.visibility</p:attrName>
                                        </p:attrNameLst>
                                      </p:cBhvr>
                                      <p:to>
                                        <p:strVal val="visible"/>
                                      </p:to>
                                    </p:set>
                                    <p:animEffect transition="in" filter="strips(upRight)">
                                      <p:cBhvr>
                                        <p:cTn id="7" dur="3000"/>
                                        <p:tgtEl>
                                          <p:spTgt spid="232462"/>
                                        </p:tgtEl>
                                      </p:cBhvr>
                                    </p:animEffect>
                                  </p:childTnLst>
                                </p:cTn>
                              </p:par>
                              <p:par>
                                <p:cTn id="8" presetID="3" presetClass="entr" presetSubtype="10" fill="hold" grpId="0" nodeType="withEffect">
                                  <p:stCondLst>
                                    <p:cond delay="1000"/>
                                  </p:stCondLst>
                                  <p:childTnLst>
                                    <p:set>
                                      <p:cBhvr>
                                        <p:cTn id="9" dur="1" fill="hold">
                                          <p:stCondLst>
                                            <p:cond delay="0"/>
                                          </p:stCondLst>
                                        </p:cTn>
                                        <p:tgtEl>
                                          <p:spTgt spid="232465"/>
                                        </p:tgtEl>
                                        <p:attrNameLst>
                                          <p:attrName>style.visibility</p:attrName>
                                        </p:attrNameLst>
                                      </p:cBhvr>
                                      <p:to>
                                        <p:strVal val="visible"/>
                                      </p:to>
                                    </p:set>
                                    <p:animEffect transition="in" filter="blinds(horizontal)">
                                      <p:cBhvr>
                                        <p:cTn id="10" dur="100"/>
                                        <p:tgtEl>
                                          <p:spTgt spid="232465"/>
                                        </p:tgtEl>
                                      </p:cBhvr>
                                    </p:animEffect>
                                  </p:childTnLst>
                                </p:cTn>
                              </p:par>
                              <p:par>
                                <p:cTn id="11" presetID="3" presetClass="entr" presetSubtype="10" fill="hold" grpId="0" nodeType="withEffect">
                                  <p:stCondLst>
                                    <p:cond delay="2000"/>
                                  </p:stCondLst>
                                  <p:childTnLst>
                                    <p:set>
                                      <p:cBhvr>
                                        <p:cTn id="12" dur="1" fill="hold">
                                          <p:stCondLst>
                                            <p:cond delay="0"/>
                                          </p:stCondLst>
                                        </p:cTn>
                                        <p:tgtEl>
                                          <p:spTgt spid="232466"/>
                                        </p:tgtEl>
                                        <p:attrNameLst>
                                          <p:attrName>style.visibility</p:attrName>
                                        </p:attrNameLst>
                                      </p:cBhvr>
                                      <p:to>
                                        <p:strVal val="visible"/>
                                      </p:to>
                                    </p:set>
                                    <p:animEffect transition="in" filter="blinds(horizontal)">
                                      <p:cBhvr>
                                        <p:cTn id="13" dur="100"/>
                                        <p:tgtEl>
                                          <p:spTgt spid="232466"/>
                                        </p:tgtEl>
                                      </p:cBhvr>
                                    </p:animEffect>
                                  </p:childTnLst>
                                </p:cTn>
                              </p:par>
                            </p:childTnLst>
                          </p:cTn>
                        </p:par>
                        <p:par>
                          <p:cTn id="14" fill="hold" nodeType="afterGroup">
                            <p:stCondLst>
                              <p:cond delay="3000"/>
                            </p:stCondLst>
                            <p:childTnLst>
                              <p:par>
                                <p:cTn id="15" presetID="3" presetClass="entr" presetSubtype="1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62" grpId="0" animBg="1"/>
      <p:bldP spid="232465" grpId="0" animBg="1"/>
      <p:bldP spid="23246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fld id="{3DF44A2E-930C-46E8-BC80-5C8F85B13012}" type="slidenum">
              <a:rPr lang="de-DE" altLang="de-DE" sz="1400">
                <a:solidFill>
                  <a:schemeClr val="bg1"/>
                </a:solidFill>
              </a:rPr>
              <a:pPr algn="l">
                <a:spcBef>
                  <a:spcPct val="0"/>
                </a:spcBef>
              </a:pPr>
              <a:t>34</a:t>
            </a:fld>
            <a:endParaRPr lang="de-DE" altLang="de-DE" sz="1400">
              <a:solidFill>
                <a:schemeClr val="bg1"/>
              </a:solidFill>
            </a:endParaRPr>
          </a:p>
        </p:txBody>
      </p:sp>
      <p:sp>
        <p:nvSpPr>
          <p:cNvPr id="53251" name="Fußzeilenplatzhalt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r>
              <a:rPr lang="de-DE" altLang="de-DE" sz="1400" smtClean="0">
                <a:solidFill>
                  <a:schemeClr val="bg1"/>
                </a:solidFill>
              </a:rPr>
              <a:t>© Anselm Dohle-Beltinger 2017</a:t>
            </a:r>
          </a:p>
        </p:txBody>
      </p:sp>
      <p:sp>
        <p:nvSpPr>
          <p:cNvPr id="233474" name="Freeform 2"/>
          <p:cNvSpPr>
            <a:spLocks/>
          </p:cNvSpPr>
          <p:nvPr/>
        </p:nvSpPr>
        <p:spPr bwMode="auto">
          <a:xfrm>
            <a:off x="5360988" y="2101850"/>
            <a:ext cx="933450" cy="533400"/>
          </a:xfrm>
          <a:custGeom>
            <a:avLst/>
            <a:gdLst>
              <a:gd name="T0" fmla="*/ 0 w 543"/>
              <a:gd name="T1" fmla="*/ 2147483646 h 336"/>
              <a:gd name="T2" fmla="*/ 2147483646 w 543"/>
              <a:gd name="T3" fmla="*/ 2147483646 h 336"/>
              <a:gd name="T4" fmla="*/ 2147483646 w 543"/>
              <a:gd name="T5" fmla="*/ 0 h 336"/>
              <a:gd name="T6" fmla="*/ 0 w 543"/>
              <a:gd name="T7" fmla="*/ 2147483646 h 336"/>
              <a:gd name="T8" fmla="*/ 0 60000 65536"/>
              <a:gd name="T9" fmla="*/ 0 60000 65536"/>
              <a:gd name="T10" fmla="*/ 0 60000 65536"/>
              <a:gd name="T11" fmla="*/ 0 60000 65536"/>
              <a:gd name="T12" fmla="*/ 0 w 543"/>
              <a:gd name="T13" fmla="*/ 0 h 336"/>
              <a:gd name="T14" fmla="*/ 543 w 543"/>
              <a:gd name="T15" fmla="*/ 336 h 336"/>
            </a:gdLst>
            <a:ahLst/>
            <a:cxnLst>
              <a:cxn ang="T8">
                <a:pos x="T0" y="T1"/>
              </a:cxn>
              <a:cxn ang="T9">
                <a:pos x="T2" y="T3"/>
              </a:cxn>
              <a:cxn ang="T10">
                <a:pos x="T4" y="T5"/>
              </a:cxn>
              <a:cxn ang="T11">
                <a:pos x="T6" y="T7"/>
              </a:cxn>
            </a:cxnLst>
            <a:rect l="T12" t="T13" r="T14" b="T15"/>
            <a:pathLst>
              <a:path w="543" h="336">
                <a:moveTo>
                  <a:pt x="0" y="336"/>
                </a:moveTo>
                <a:lnTo>
                  <a:pt x="541" y="334"/>
                </a:lnTo>
                <a:lnTo>
                  <a:pt x="543" y="0"/>
                </a:lnTo>
                <a:lnTo>
                  <a:pt x="0" y="336"/>
                </a:lnTo>
                <a:close/>
              </a:path>
            </a:pathLst>
          </a:custGeom>
          <a:solidFill>
            <a:schemeClr val="accent1"/>
          </a:solidFill>
          <a:ln w="9525">
            <a:solidFill>
              <a:schemeClr val="tx1"/>
            </a:solidFill>
            <a:round/>
            <a:headEnd/>
            <a:tailEnd/>
          </a:ln>
        </p:spPr>
        <p:txBody>
          <a:bodyPr wrap="none" lIns="92075" tIns="46038" rIns="92075" bIns="46038" anchor="ctr"/>
          <a:lstStyle/>
          <a:p>
            <a:endParaRPr lang="de-DE"/>
          </a:p>
        </p:txBody>
      </p:sp>
      <p:sp>
        <p:nvSpPr>
          <p:cNvPr id="233475" name="Freeform 3"/>
          <p:cNvSpPr>
            <a:spLocks/>
          </p:cNvSpPr>
          <p:nvPr/>
        </p:nvSpPr>
        <p:spPr bwMode="auto">
          <a:xfrm>
            <a:off x="6294438" y="1665288"/>
            <a:ext cx="763587" cy="966787"/>
          </a:xfrm>
          <a:custGeom>
            <a:avLst/>
            <a:gdLst>
              <a:gd name="T0" fmla="*/ 0 w 444"/>
              <a:gd name="T1" fmla="*/ 2147483646 h 609"/>
              <a:gd name="T2" fmla="*/ 0 w 444"/>
              <a:gd name="T3" fmla="*/ 2147483646 h 609"/>
              <a:gd name="T4" fmla="*/ 2147483646 w 444"/>
              <a:gd name="T5" fmla="*/ 0 h 609"/>
              <a:gd name="T6" fmla="*/ 2147483646 w 444"/>
              <a:gd name="T7" fmla="*/ 2147483646 h 609"/>
              <a:gd name="T8" fmla="*/ 0 w 444"/>
              <a:gd name="T9" fmla="*/ 2147483646 h 609"/>
              <a:gd name="T10" fmla="*/ 0 60000 65536"/>
              <a:gd name="T11" fmla="*/ 0 60000 65536"/>
              <a:gd name="T12" fmla="*/ 0 60000 65536"/>
              <a:gd name="T13" fmla="*/ 0 60000 65536"/>
              <a:gd name="T14" fmla="*/ 0 60000 65536"/>
              <a:gd name="T15" fmla="*/ 0 w 444"/>
              <a:gd name="T16" fmla="*/ 0 h 609"/>
              <a:gd name="T17" fmla="*/ 444 w 444"/>
              <a:gd name="T18" fmla="*/ 609 h 609"/>
            </a:gdLst>
            <a:ahLst/>
            <a:cxnLst>
              <a:cxn ang="T10">
                <a:pos x="T0" y="T1"/>
              </a:cxn>
              <a:cxn ang="T11">
                <a:pos x="T2" y="T3"/>
              </a:cxn>
              <a:cxn ang="T12">
                <a:pos x="T4" y="T5"/>
              </a:cxn>
              <a:cxn ang="T13">
                <a:pos x="T6" y="T7"/>
              </a:cxn>
              <a:cxn ang="T14">
                <a:pos x="T8" y="T9"/>
              </a:cxn>
            </a:cxnLst>
            <a:rect l="T15" t="T16" r="T17" b="T18"/>
            <a:pathLst>
              <a:path w="444" h="609">
                <a:moveTo>
                  <a:pt x="0" y="609"/>
                </a:moveTo>
                <a:lnTo>
                  <a:pt x="0" y="273"/>
                </a:lnTo>
                <a:lnTo>
                  <a:pt x="441" y="0"/>
                </a:lnTo>
                <a:lnTo>
                  <a:pt x="444" y="609"/>
                </a:lnTo>
                <a:lnTo>
                  <a:pt x="0" y="609"/>
                </a:lnTo>
                <a:close/>
              </a:path>
            </a:pathLst>
          </a:custGeom>
          <a:solidFill>
            <a:schemeClr val="accent1"/>
          </a:solidFill>
          <a:ln w="9525">
            <a:solidFill>
              <a:schemeClr val="tx1"/>
            </a:solidFill>
            <a:round/>
            <a:headEnd/>
            <a:tailEnd/>
          </a:ln>
        </p:spPr>
        <p:txBody>
          <a:bodyPr wrap="none" lIns="92075" tIns="46038" rIns="92075" bIns="46038" anchor="ctr"/>
          <a:lstStyle/>
          <a:p>
            <a:endParaRPr lang="de-DE"/>
          </a:p>
        </p:txBody>
      </p:sp>
      <p:sp>
        <p:nvSpPr>
          <p:cNvPr id="233476" name="Freeform 4"/>
          <p:cNvSpPr>
            <a:spLocks/>
          </p:cNvSpPr>
          <p:nvPr/>
        </p:nvSpPr>
        <p:spPr bwMode="auto">
          <a:xfrm>
            <a:off x="7054850" y="1244600"/>
            <a:ext cx="736600" cy="1390650"/>
          </a:xfrm>
          <a:custGeom>
            <a:avLst/>
            <a:gdLst>
              <a:gd name="T0" fmla="*/ 0 w 428"/>
              <a:gd name="T1" fmla="*/ 2147483646 h 876"/>
              <a:gd name="T2" fmla="*/ 2147483646 w 428"/>
              <a:gd name="T3" fmla="*/ 2147483646 h 876"/>
              <a:gd name="T4" fmla="*/ 2147483646 w 428"/>
              <a:gd name="T5" fmla="*/ 0 h 876"/>
              <a:gd name="T6" fmla="*/ 0 w 428"/>
              <a:gd name="T7" fmla="*/ 2147483646 h 876"/>
              <a:gd name="T8" fmla="*/ 0 w 428"/>
              <a:gd name="T9" fmla="*/ 2147483646 h 876"/>
              <a:gd name="T10" fmla="*/ 0 60000 65536"/>
              <a:gd name="T11" fmla="*/ 0 60000 65536"/>
              <a:gd name="T12" fmla="*/ 0 60000 65536"/>
              <a:gd name="T13" fmla="*/ 0 60000 65536"/>
              <a:gd name="T14" fmla="*/ 0 60000 65536"/>
              <a:gd name="T15" fmla="*/ 0 w 428"/>
              <a:gd name="T16" fmla="*/ 0 h 876"/>
              <a:gd name="T17" fmla="*/ 428 w 428"/>
              <a:gd name="T18" fmla="*/ 876 h 876"/>
            </a:gdLst>
            <a:ahLst/>
            <a:cxnLst>
              <a:cxn ang="T10">
                <a:pos x="T0" y="T1"/>
              </a:cxn>
              <a:cxn ang="T11">
                <a:pos x="T2" y="T3"/>
              </a:cxn>
              <a:cxn ang="T12">
                <a:pos x="T4" y="T5"/>
              </a:cxn>
              <a:cxn ang="T13">
                <a:pos x="T6" y="T7"/>
              </a:cxn>
              <a:cxn ang="T14">
                <a:pos x="T8" y="T9"/>
              </a:cxn>
            </a:cxnLst>
            <a:rect l="T15" t="T16" r="T17" b="T18"/>
            <a:pathLst>
              <a:path w="428" h="876">
                <a:moveTo>
                  <a:pt x="0" y="876"/>
                </a:moveTo>
                <a:lnTo>
                  <a:pt x="428" y="876"/>
                </a:lnTo>
                <a:lnTo>
                  <a:pt x="426" y="0"/>
                </a:lnTo>
                <a:lnTo>
                  <a:pt x="0" y="262"/>
                </a:lnTo>
                <a:lnTo>
                  <a:pt x="0" y="876"/>
                </a:lnTo>
                <a:close/>
              </a:path>
            </a:pathLst>
          </a:custGeom>
          <a:solidFill>
            <a:schemeClr val="accent1"/>
          </a:solidFill>
          <a:ln w="9525">
            <a:solidFill>
              <a:schemeClr val="tx1"/>
            </a:solidFill>
            <a:round/>
            <a:headEnd/>
            <a:tailEnd/>
          </a:ln>
        </p:spPr>
        <p:txBody>
          <a:bodyPr wrap="none" lIns="92075" tIns="46038" rIns="92075" bIns="46038" anchor="ctr"/>
          <a:lstStyle/>
          <a:p>
            <a:endParaRPr lang="de-DE"/>
          </a:p>
        </p:txBody>
      </p:sp>
      <p:sp>
        <p:nvSpPr>
          <p:cNvPr id="233477" name="Freeform 5"/>
          <p:cNvSpPr>
            <a:spLocks/>
          </p:cNvSpPr>
          <p:nvPr/>
        </p:nvSpPr>
        <p:spPr bwMode="auto">
          <a:xfrm>
            <a:off x="7786688" y="765175"/>
            <a:ext cx="833437" cy="1873250"/>
          </a:xfrm>
          <a:custGeom>
            <a:avLst/>
            <a:gdLst>
              <a:gd name="T0" fmla="*/ 2147483646 w 484"/>
              <a:gd name="T1" fmla="*/ 2147483646 h 1180"/>
              <a:gd name="T2" fmla="*/ 2147483646 w 484"/>
              <a:gd name="T3" fmla="*/ 2147483646 h 1180"/>
              <a:gd name="T4" fmla="*/ 2147483646 w 484"/>
              <a:gd name="T5" fmla="*/ 0 h 1180"/>
              <a:gd name="T6" fmla="*/ 0 w 484"/>
              <a:gd name="T7" fmla="*/ 2147483646 h 1180"/>
              <a:gd name="T8" fmla="*/ 2147483646 w 484"/>
              <a:gd name="T9" fmla="*/ 2147483646 h 1180"/>
              <a:gd name="T10" fmla="*/ 0 60000 65536"/>
              <a:gd name="T11" fmla="*/ 0 60000 65536"/>
              <a:gd name="T12" fmla="*/ 0 60000 65536"/>
              <a:gd name="T13" fmla="*/ 0 60000 65536"/>
              <a:gd name="T14" fmla="*/ 0 60000 65536"/>
              <a:gd name="T15" fmla="*/ 0 w 484"/>
              <a:gd name="T16" fmla="*/ 0 h 1180"/>
              <a:gd name="T17" fmla="*/ 484 w 484"/>
              <a:gd name="T18" fmla="*/ 1180 h 1180"/>
            </a:gdLst>
            <a:ahLst/>
            <a:cxnLst>
              <a:cxn ang="T10">
                <a:pos x="T0" y="T1"/>
              </a:cxn>
              <a:cxn ang="T11">
                <a:pos x="T2" y="T3"/>
              </a:cxn>
              <a:cxn ang="T12">
                <a:pos x="T4" y="T5"/>
              </a:cxn>
              <a:cxn ang="T13">
                <a:pos x="T6" y="T7"/>
              </a:cxn>
              <a:cxn ang="T14">
                <a:pos x="T8" y="T9"/>
              </a:cxn>
            </a:cxnLst>
            <a:rect l="T15" t="T16" r="T17" b="T18"/>
            <a:pathLst>
              <a:path w="484" h="1180">
                <a:moveTo>
                  <a:pt x="4" y="1179"/>
                </a:moveTo>
                <a:lnTo>
                  <a:pt x="484" y="1180"/>
                </a:lnTo>
                <a:lnTo>
                  <a:pt x="484" y="0"/>
                </a:lnTo>
                <a:lnTo>
                  <a:pt x="0" y="302"/>
                </a:lnTo>
                <a:lnTo>
                  <a:pt x="4" y="1179"/>
                </a:lnTo>
                <a:close/>
              </a:path>
            </a:pathLst>
          </a:custGeom>
          <a:solidFill>
            <a:schemeClr val="accent1"/>
          </a:solidFill>
          <a:ln w="9525">
            <a:solidFill>
              <a:schemeClr val="tx1"/>
            </a:solidFill>
            <a:round/>
            <a:headEnd/>
            <a:tailEnd/>
          </a:ln>
        </p:spPr>
        <p:txBody>
          <a:bodyPr wrap="none" lIns="92075" tIns="46038" rIns="92075" bIns="46038" anchor="ctr"/>
          <a:lstStyle/>
          <a:p>
            <a:endParaRPr lang="de-DE"/>
          </a:p>
        </p:txBody>
      </p:sp>
      <p:grpSp>
        <p:nvGrpSpPr>
          <p:cNvPr id="2" name="Group 6"/>
          <p:cNvGrpSpPr>
            <a:grpSpLocks/>
          </p:cNvGrpSpPr>
          <p:nvPr/>
        </p:nvGrpSpPr>
        <p:grpSpPr bwMode="auto">
          <a:xfrm>
            <a:off x="5343525" y="765175"/>
            <a:ext cx="3349625" cy="1870075"/>
            <a:chOff x="3192" y="1824"/>
            <a:chExt cx="1731" cy="1092"/>
          </a:xfrm>
        </p:grpSpPr>
        <p:sp>
          <p:nvSpPr>
            <p:cNvPr id="53286" name="Freeform 7"/>
            <p:cNvSpPr>
              <a:spLocks/>
            </p:cNvSpPr>
            <p:nvPr/>
          </p:nvSpPr>
          <p:spPr bwMode="auto">
            <a:xfrm>
              <a:off x="3192" y="1824"/>
              <a:ext cx="1696" cy="1092"/>
            </a:xfrm>
            <a:custGeom>
              <a:avLst/>
              <a:gdLst>
                <a:gd name="T0" fmla="*/ 0 w 1696"/>
                <a:gd name="T1" fmla="*/ 1092 h 1092"/>
                <a:gd name="T2" fmla="*/ 1696 w 1696"/>
                <a:gd name="T3" fmla="*/ 0 h 1092"/>
                <a:gd name="T4" fmla="*/ 1696 w 1696"/>
                <a:gd name="T5" fmla="*/ 1088 h 1092"/>
                <a:gd name="T6" fmla="*/ 0 w 1696"/>
                <a:gd name="T7" fmla="*/ 1092 h 1092"/>
                <a:gd name="T8" fmla="*/ 0 60000 65536"/>
                <a:gd name="T9" fmla="*/ 0 60000 65536"/>
                <a:gd name="T10" fmla="*/ 0 60000 65536"/>
                <a:gd name="T11" fmla="*/ 0 60000 65536"/>
                <a:gd name="T12" fmla="*/ 0 w 1696"/>
                <a:gd name="T13" fmla="*/ 0 h 1092"/>
                <a:gd name="T14" fmla="*/ 1696 w 1696"/>
                <a:gd name="T15" fmla="*/ 1092 h 1092"/>
              </a:gdLst>
              <a:ahLst/>
              <a:cxnLst>
                <a:cxn ang="T8">
                  <a:pos x="T0" y="T1"/>
                </a:cxn>
                <a:cxn ang="T9">
                  <a:pos x="T2" y="T3"/>
                </a:cxn>
                <a:cxn ang="T10">
                  <a:pos x="T4" y="T5"/>
                </a:cxn>
                <a:cxn ang="T11">
                  <a:pos x="T6" y="T7"/>
                </a:cxn>
              </a:cxnLst>
              <a:rect l="T12" t="T13" r="T14" b="T15"/>
              <a:pathLst>
                <a:path w="1696" h="1092">
                  <a:moveTo>
                    <a:pt x="0" y="1092"/>
                  </a:moveTo>
                  <a:lnTo>
                    <a:pt x="1696" y="0"/>
                  </a:lnTo>
                  <a:lnTo>
                    <a:pt x="1696" y="1088"/>
                  </a:lnTo>
                  <a:lnTo>
                    <a:pt x="0" y="1092"/>
                  </a:lnTo>
                  <a:close/>
                </a:path>
              </a:pathLst>
            </a:custGeom>
            <a:solidFill>
              <a:schemeClr val="accent1">
                <a:alpha val="50195"/>
              </a:schemeClr>
            </a:solidFill>
            <a:ln w="9525">
              <a:solidFill>
                <a:schemeClr val="tx1"/>
              </a:solidFill>
              <a:round/>
              <a:headEnd/>
              <a:tailEnd/>
            </a:ln>
          </p:spPr>
          <p:txBody>
            <a:bodyPr wrap="none" lIns="92075" tIns="46038" rIns="92075" bIns="46038" anchor="ctr"/>
            <a:lstStyle/>
            <a:p>
              <a:endParaRPr lang="de-DE"/>
            </a:p>
          </p:txBody>
        </p:sp>
        <p:sp>
          <p:nvSpPr>
            <p:cNvPr id="53287" name="Text Box 8"/>
            <p:cNvSpPr txBox="1">
              <a:spLocks noChangeArrowheads="1"/>
            </p:cNvSpPr>
            <p:nvPr/>
          </p:nvSpPr>
          <p:spPr bwMode="auto">
            <a:xfrm>
              <a:off x="3720" y="2391"/>
              <a:ext cx="1203"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r>
                <a:rPr lang="de-DE" altLang="de-DE"/>
                <a:t>variable</a:t>
              </a:r>
              <a:br>
                <a:rPr lang="de-DE" altLang="de-DE"/>
              </a:br>
              <a:r>
                <a:rPr lang="de-DE" altLang="de-DE" u="sng"/>
                <a:t>Gesamt</a:t>
              </a:r>
              <a:r>
                <a:rPr lang="de-DE" altLang="de-DE"/>
                <a:t>kosten</a:t>
              </a:r>
            </a:p>
          </p:txBody>
        </p:sp>
      </p:grpSp>
      <p:sp>
        <p:nvSpPr>
          <p:cNvPr id="53257" name="Rectangle 9"/>
          <p:cNvSpPr>
            <a:spLocks noGrp="1" noChangeArrowheads="1"/>
          </p:cNvSpPr>
          <p:nvPr>
            <p:ph type="title"/>
          </p:nvPr>
        </p:nvSpPr>
        <p:spPr>
          <a:xfrm>
            <a:off x="0" y="620713"/>
            <a:ext cx="9126538" cy="1143000"/>
          </a:xfrm>
        </p:spPr>
        <p:txBody>
          <a:bodyPr/>
          <a:lstStyle/>
          <a:p>
            <a:r>
              <a:rPr lang="de-DE" altLang="de-DE" sz="3200" smtClean="0"/>
              <a:t>Sprungfixe Kosten </a:t>
            </a:r>
            <a:br>
              <a:rPr lang="de-DE" altLang="de-DE" sz="3200" smtClean="0"/>
            </a:br>
            <a:r>
              <a:rPr lang="de-DE" altLang="de-DE" sz="3200" smtClean="0"/>
              <a:t>bei linearen Skalenertägen</a:t>
            </a:r>
          </a:p>
        </p:txBody>
      </p:sp>
      <p:sp>
        <p:nvSpPr>
          <p:cNvPr id="53258" name="Rectangle 10"/>
          <p:cNvSpPr>
            <a:spLocks noGrp="1" noChangeArrowheads="1"/>
          </p:cNvSpPr>
          <p:nvPr>
            <p:ph type="body" sz="half" idx="1"/>
          </p:nvPr>
        </p:nvSpPr>
        <p:spPr>
          <a:xfrm>
            <a:off x="428625" y="1700213"/>
            <a:ext cx="4362450" cy="4411662"/>
          </a:xfrm>
        </p:spPr>
        <p:txBody>
          <a:bodyPr/>
          <a:lstStyle/>
          <a:p>
            <a:r>
              <a:rPr lang="de-DE" altLang="de-DE" sz="2200" smtClean="0"/>
              <a:t>Bei starken Outputzuwächsen sind Kapazitätsänderungen erforderlich, d.h. Investitionen in Maschinen und Gebäude. Dies erhöht die Fixkosten. Sie sind also nur über einen bestimmten Mengenbereich hinweg output</a:t>
            </a:r>
            <a:r>
              <a:rPr lang="de-DE" altLang="de-DE" sz="2200" u="sng" smtClean="0"/>
              <a:t>un</a:t>
            </a:r>
            <a:r>
              <a:rPr lang="de-DE" altLang="de-DE" sz="2200" smtClean="0"/>
              <a:t>abhängig.</a:t>
            </a:r>
          </a:p>
          <a:p>
            <a:r>
              <a:rPr lang="de-DE" altLang="de-DE" sz="2200" smtClean="0"/>
              <a:t>Berücksichtigt man dies, so erhält man das nebenstehende Bild.</a:t>
            </a:r>
          </a:p>
        </p:txBody>
      </p:sp>
      <p:grpSp>
        <p:nvGrpSpPr>
          <p:cNvPr id="53259" name="Group 11"/>
          <p:cNvGrpSpPr>
            <a:grpSpLocks/>
          </p:cNvGrpSpPr>
          <p:nvPr/>
        </p:nvGrpSpPr>
        <p:grpSpPr bwMode="auto">
          <a:xfrm>
            <a:off x="4722813" y="2982913"/>
            <a:ext cx="3879850" cy="3200400"/>
            <a:chOff x="2746" y="1879"/>
            <a:chExt cx="2256" cy="2016"/>
          </a:xfrm>
        </p:grpSpPr>
        <p:sp>
          <p:nvSpPr>
            <p:cNvPr id="53283" name="Line 12"/>
            <p:cNvSpPr>
              <a:spLocks noChangeShapeType="1"/>
            </p:cNvSpPr>
            <p:nvPr/>
          </p:nvSpPr>
          <p:spPr bwMode="auto">
            <a:xfrm flipV="1">
              <a:off x="3105" y="2139"/>
              <a:ext cx="0" cy="17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53284" name="Line 13"/>
            <p:cNvSpPr>
              <a:spLocks noChangeShapeType="1"/>
            </p:cNvSpPr>
            <p:nvPr/>
          </p:nvSpPr>
          <p:spPr bwMode="auto">
            <a:xfrm>
              <a:off x="3105" y="3895"/>
              <a:ext cx="189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53285" name="Text Box 14"/>
            <p:cNvSpPr txBox="1">
              <a:spLocks noChangeArrowheads="1"/>
            </p:cNvSpPr>
            <p:nvPr/>
          </p:nvSpPr>
          <p:spPr bwMode="auto">
            <a:xfrm>
              <a:off x="2746" y="1879"/>
              <a:ext cx="80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sz="1800"/>
                <a:t>Kosten</a:t>
              </a:r>
            </a:p>
          </p:txBody>
        </p:sp>
      </p:grpSp>
      <p:grpSp>
        <p:nvGrpSpPr>
          <p:cNvPr id="4" name="Group 15"/>
          <p:cNvGrpSpPr>
            <a:grpSpLocks/>
          </p:cNvGrpSpPr>
          <p:nvPr/>
        </p:nvGrpSpPr>
        <p:grpSpPr bwMode="auto">
          <a:xfrm>
            <a:off x="5348288" y="4648200"/>
            <a:ext cx="3268662" cy="1546225"/>
            <a:chOff x="3110" y="2928"/>
            <a:chExt cx="1900" cy="974"/>
          </a:xfrm>
        </p:grpSpPr>
        <p:sp>
          <p:nvSpPr>
            <p:cNvPr id="53281" name="Freeform 16"/>
            <p:cNvSpPr>
              <a:spLocks/>
            </p:cNvSpPr>
            <p:nvPr/>
          </p:nvSpPr>
          <p:spPr bwMode="auto">
            <a:xfrm>
              <a:off x="3110" y="2928"/>
              <a:ext cx="1900" cy="966"/>
            </a:xfrm>
            <a:custGeom>
              <a:avLst/>
              <a:gdLst>
                <a:gd name="T0" fmla="*/ 0 w 1900"/>
                <a:gd name="T1" fmla="*/ 962 h 966"/>
                <a:gd name="T2" fmla="*/ 0 w 1900"/>
                <a:gd name="T3" fmla="*/ 690 h 966"/>
                <a:gd name="T4" fmla="*/ 544 w 1900"/>
                <a:gd name="T5" fmla="*/ 690 h 966"/>
                <a:gd name="T6" fmla="*/ 544 w 1900"/>
                <a:gd name="T7" fmla="*/ 463 h 966"/>
                <a:gd name="T8" fmla="*/ 997 w 1900"/>
                <a:gd name="T9" fmla="*/ 463 h 966"/>
                <a:gd name="T10" fmla="*/ 997 w 1900"/>
                <a:gd name="T11" fmla="*/ 236 h 966"/>
                <a:gd name="T12" fmla="*/ 1414 w 1900"/>
                <a:gd name="T13" fmla="*/ 234 h 966"/>
                <a:gd name="T14" fmla="*/ 1414 w 1900"/>
                <a:gd name="T15" fmla="*/ 0 h 966"/>
                <a:gd name="T16" fmla="*/ 1900 w 1900"/>
                <a:gd name="T17" fmla="*/ 3 h 966"/>
                <a:gd name="T18" fmla="*/ 1900 w 1900"/>
                <a:gd name="T19" fmla="*/ 966 h 966"/>
                <a:gd name="T20" fmla="*/ 0 w 1900"/>
                <a:gd name="T21" fmla="*/ 962 h 9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0"/>
                <a:gd name="T34" fmla="*/ 0 h 966"/>
                <a:gd name="T35" fmla="*/ 1900 w 1900"/>
                <a:gd name="T36" fmla="*/ 966 h 9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0" h="966">
                  <a:moveTo>
                    <a:pt x="0" y="962"/>
                  </a:moveTo>
                  <a:lnTo>
                    <a:pt x="0" y="690"/>
                  </a:lnTo>
                  <a:lnTo>
                    <a:pt x="544" y="690"/>
                  </a:lnTo>
                  <a:lnTo>
                    <a:pt x="544" y="463"/>
                  </a:lnTo>
                  <a:lnTo>
                    <a:pt x="997" y="463"/>
                  </a:lnTo>
                  <a:lnTo>
                    <a:pt x="997" y="236"/>
                  </a:lnTo>
                  <a:lnTo>
                    <a:pt x="1414" y="234"/>
                  </a:lnTo>
                  <a:lnTo>
                    <a:pt x="1414" y="0"/>
                  </a:lnTo>
                  <a:lnTo>
                    <a:pt x="1900" y="3"/>
                  </a:lnTo>
                  <a:lnTo>
                    <a:pt x="1900" y="966"/>
                  </a:lnTo>
                  <a:lnTo>
                    <a:pt x="0" y="962"/>
                  </a:lnTo>
                  <a:close/>
                </a:path>
              </a:pathLst>
            </a:custGeom>
            <a:solidFill>
              <a:srgbClr val="FF6600">
                <a:alpha val="6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92075" tIns="46038" rIns="92075" bIns="46038" anchor="ctr"/>
            <a:lstStyle/>
            <a:p>
              <a:endParaRPr lang="de-DE"/>
            </a:p>
          </p:txBody>
        </p:sp>
        <p:sp>
          <p:nvSpPr>
            <p:cNvPr id="53282" name="Text Box 17"/>
            <p:cNvSpPr txBox="1">
              <a:spLocks noChangeArrowheads="1"/>
            </p:cNvSpPr>
            <p:nvPr/>
          </p:nvSpPr>
          <p:spPr bwMode="auto">
            <a:xfrm>
              <a:off x="3656" y="3614"/>
              <a:ext cx="11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a:t>Fixkosten</a:t>
              </a:r>
            </a:p>
          </p:txBody>
        </p:sp>
      </p:grpSp>
      <p:grpSp>
        <p:nvGrpSpPr>
          <p:cNvPr id="5" name="Group 18"/>
          <p:cNvGrpSpPr>
            <a:grpSpLocks/>
          </p:cNvGrpSpPr>
          <p:nvPr/>
        </p:nvGrpSpPr>
        <p:grpSpPr bwMode="auto">
          <a:xfrm>
            <a:off x="5353050" y="4651375"/>
            <a:ext cx="3276600" cy="1081088"/>
            <a:chOff x="3113" y="2930"/>
            <a:chExt cx="1905" cy="681"/>
          </a:xfrm>
        </p:grpSpPr>
        <p:sp>
          <p:nvSpPr>
            <p:cNvPr id="53274" name="Line 19"/>
            <p:cNvSpPr>
              <a:spLocks noChangeShapeType="1"/>
            </p:cNvSpPr>
            <p:nvPr/>
          </p:nvSpPr>
          <p:spPr bwMode="auto">
            <a:xfrm>
              <a:off x="3113" y="3611"/>
              <a:ext cx="5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53275" name="Line 20"/>
            <p:cNvSpPr>
              <a:spLocks noChangeShapeType="1"/>
            </p:cNvSpPr>
            <p:nvPr/>
          </p:nvSpPr>
          <p:spPr bwMode="auto">
            <a:xfrm flipV="1">
              <a:off x="3657" y="3384"/>
              <a:ext cx="0" cy="227"/>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53276" name="Line 21"/>
            <p:cNvSpPr>
              <a:spLocks noChangeShapeType="1"/>
            </p:cNvSpPr>
            <p:nvPr/>
          </p:nvSpPr>
          <p:spPr bwMode="auto">
            <a:xfrm>
              <a:off x="3657" y="3384"/>
              <a:ext cx="45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53277" name="Line 22"/>
            <p:cNvSpPr>
              <a:spLocks noChangeShapeType="1"/>
            </p:cNvSpPr>
            <p:nvPr/>
          </p:nvSpPr>
          <p:spPr bwMode="auto">
            <a:xfrm flipV="1">
              <a:off x="4110" y="3157"/>
              <a:ext cx="0" cy="227"/>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53278" name="Line 23"/>
            <p:cNvSpPr>
              <a:spLocks noChangeShapeType="1"/>
            </p:cNvSpPr>
            <p:nvPr/>
          </p:nvSpPr>
          <p:spPr bwMode="auto">
            <a:xfrm>
              <a:off x="4110" y="3157"/>
              <a:ext cx="40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53279" name="Line 24"/>
            <p:cNvSpPr>
              <a:spLocks noChangeShapeType="1"/>
            </p:cNvSpPr>
            <p:nvPr/>
          </p:nvSpPr>
          <p:spPr bwMode="auto">
            <a:xfrm flipV="1">
              <a:off x="4525" y="2930"/>
              <a:ext cx="0" cy="227"/>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53280" name="Line 25"/>
            <p:cNvSpPr>
              <a:spLocks noChangeShapeType="1"/>
            </p:cNvSpPr>
            <p:nvPr/>
          </p:nvSpPr>
          <p:spPr bwMode="auto">
            <a:xfrm>
              <a:off x="4519" y="2930"/>
              <a:ext cx="49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grpSp>
      <p:sp>
        <p:nvSpPr>
          <p:cNvPr id="53262" name="Text Box 26"/>
          <p:cNvSpPr txBox="1">
            <a:spLocks noChangeArrowheads="1"/>
          </p:cNvSpPr>
          <p:nvPr/>
        </p:nvSpPr>
        <p:spPr bwMode="auto">
          <a:xfrm>
            <a:off x="8462963" y="5876925"/>
            <a:ext cx="1384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sz="1800"/>
              <a:t>Output x</a:t>
            </a:r>
          </a:p>
        </p:txBody>
      </p:sp>
      <p:sp>
        <p:nvSpPr>
          <p:cNvPr id="53263" name="Rectangle 27"/>
          <p:cNvSpPr>
            <a:spLocks noGrp="1" noChangeArrowheads="1"/>
          </p:cNvSpPr>
          <p:nvPr>
            <p:ph type="body" sz="half" idx="2"/>
          </p:nvPr>
        </p:nvSpPr>
        <p:spPr>
          <a:xfrm>
            <a:off x="5421313" y="3284538"/>
            <a:ext cx="2728912" cy="865187"/>
          </a:xfrm>
          <a:noFill/>
        </p:spPr>
        <p:txBody>
          <a:bodyPr lIns="0" tIns="0" rIns="0" bIns="0"/>
          <a:lstStyle/>
          <a:p>
            <a:pPr marL="0" indent="0">
              <a:lnSpc>
                <a:spcPct val="80000"/>
              </a:lnSpc>
              <a:buFontTx/>
              <a:buNone/>
            </a:pPr>
            <a:r>
              <a:rPr lang="de-DE" altLang="de-DE" sz="1400" smtClean="0">
                <a:solidFill>
                  <a:srgbClr val="FF0000"/>
                </a:solidFill>
                <a:sym typeface="Wingdings" panose="05000000000000000000" pitchFamily="2" charset="2"/>
              </a:rPr>
              <a:t> Sprungfixe Kosten</a:t>
            </a:r>
          </a:p>
          <a:p>
            <a:pPr marL="0" indent="0">
              <a:lnSpc>
                <a:spcPct val="80000"/>
              </a:lnSpc>
              <a:buFontTx/>
              <a:buNone/>
            </a:pPr>
            <a:r>
              <a:rPr lang="de-DE" altLang="de-DE" sz="1400" smtClean="0">
                <a:solidFill>
                  <a:srgbClr val="FF0000"/>
                </a:solidFill>
                <a:sym typeface="Wingdings" panose="05000000000000000000" pitchFamily="2" charset="2"/>
              </a:rPr>
              <a:t> variable Kosten und ihre Segmentierung</a:t>
            </a:r>
          </a:p>
          <a:p>
            <a:pPr marL="0" indent="0">
              <a:lnSpc>
                <a:spcPct val="80000"/>
              </a:lnSpc>
              <a:buFontTx/>
              <a:buNone/>
            </a:pPr>
            <a:r>
              <a:rPr lang="de-DE" altLang="de-DE" sz="1400" smtClean="0">
                <a:solidFill>
                  <a:srgbClr val="FF0000"/>
                </a:solidFill>
                <a:sym typeface="Wingdings" panose="05000000000000000000" pitchFamily="2" charset="2"/>
              </a:rPr>
              <a:t> Gesamtkosten</a:t>
            </a:r>
          </a:p>
        </p:txBody>
      </p:sp>
      <p:grpSp>
        <p:nvGrpSpPr>
          <p:cNvPr id="6" name="Group 28"/>
          <p:cNvGrpSpPr>
            <a:grpSpLocks/>
          </p:cNvGrpSpPr>
          <p:nvPr/>
        </p:nvGrpSpPr>
        <p:grpSpPr bwMode="auto">
          <a:xfrm>
            <a:off x="5348288" y="2681288"/>
            <a:ext cx="3738562" cy="3041650"/>
            <a:chOff x="3110" y="1689"/>
            <a:chExt cx="2174" cy="1916"/>
          </a:xfrm>
        </p:grpSpPr>
        <p:sp>
          <p:nvSpPr>
            <p:cNvPr id="53266" name="Line 29"/>
            <p:cNvSpPr>
              <a:spLocks noChangeShapeType="1"/>
            </p:cNvSpPr>
            <p:nvPr/>
          </p:nvSpPr>
          <p:spPr bwMode="auto">
            <a:xfrm flipV="1">
              <a:off x="3654" y="3045"/>
              <a:ext cx="0" cy="227"/>
            </a:xfrm>
            <a:prstGeom prst="line">
              <a:avLst/>
            </a:prstGeom>
            <a:noFill/>
            <a:ln w="38100">
              <a:solidFill>
                <a:srgbClr val="FF0000"/>
              </a:solidFill>
              <a:prstDash val="dash"/>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53267" name="Line 30"/>
            <p:cNvSpPr>
              <a:spLocks noChangeShapeType="1"/>
            </p:cNvSpPr>
            <p:nvPr/>
          </p:nvSpPr>
          <p:spPr bwMode="auto">
            <a:xfrm flipV="1">
              <a:off x="4101" y="2542"/>
              <a:ext cx="0" cy="227"/>
            </a:xfrm>
            <a:prstGeom prst="line">
              <a:avLst/>
            </a:prstGeom>
            <a:noFill/>
            <a:ln w="38100">
              <a:solidFill>
                <a:srgbClr val="FF0000"/>
              </a:solidFill>
              <a:prstDash val="dash"/>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53268" name="Line 31"/>
            <p:cNvSpPr>
              <a:spLocks noChangeShapeType="1"/>
            </p:cNvSpPr>
            <p:nvPr/>
          </p:nvSpPr>
          <p:spPr bwMode="auto">
            <a:xfrm flipV="1">
              <a:off x="4523" y="2058"/>
              <a:ext cx="0" cy="227"/>
            </a:xfrm>
            <a:prstGeom prst="line">
              <a:avLst/>
            </a:prstGeom>
            <a:noFill/>
            <a:ln w="38100">
              <a:solidFill>
                <a:srgbClr val="FF0000"/>
              </a:solidFill>
              <a:prstDash val="dash"/>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53269" name="Text Box 32"/>
            <p:cNvSpPr txBox="1">
              <a:spLocks noChangeArrowheads="1"/>
            </p:cNvSpPr>
            <p:nvPr/>
          </p:nvSpPr>
          <p:spPr bwMode="auto">
            <a:xfrm>
              <a:off x="4921" y="1689"/>
              <a:ext cx="36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a:solidFill>
                    <a:srgbClr val="FF0000"/>
                  </a:solidFill>
                </a:rPr>
                <a:t>K</a:t>
              </a:r>
              <a:r>
                <a:rPr lang="de-DE" altLang="de-DE" baseline="-25000">
                  <a:solidFill>
                    <a:srgbClr val="FF0000"/>
                  </a:solidFill>
                </a:rPr>
                <a:t>g</a:t>
              </a:r>
              <a:endParaRPr lang="de-DE" altLang="de-DE">
                <a:solidFill>
                  <a:srgbClr val="FF0000"/>
                </a:solidFill>
              </a:endParaRPr>
            </a:p>
          </p:txBody>
        </p:sp>
        <p:sp>
          <p:nvSpPr>
            <p:cNvPr id="53270" name="Line 33"/>
            <p:cNvSpPr>
              <a:spLocks noChangeShapeType="1"/>
            </p:cNvSpPr>
            <p:nvPr/>
          </p:nvSpPr>
          <p:spPr bwMode="auto">
            <a:xfrm flipV="1">
              <a:off x="3110" y="3278"/>
              <a:ext cx="534" cy="32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53271" name="Line 34"/>
            <p:cNvSpPr>
              <a:spLocks noChangeShapeType="1"/>
            </p:cNvSpPr>
            <p:nvPr/>
          </p:nvSpPr>
          <p:spPr bwMode="auto">
            <a:xfrm flipV="1">
              <a:off x="3651" y="2777"/>
              <a:ext cx="447" cy="27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53272" name="Line 35"/>
            <p:cNvSpPr>
              <a:spLocks noChangeShapeType="1"/>
            </p:cNvSpPr>
            <p:nvPr/>
          </p:nvSpPr>
          <p:spPr bwMode="auto">
            <a:xfrm flipV="1">
              <a:off x="4105" y="2293"/>
              <a:ext cx="408" cy="25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53273" name="Line 36"/>
            <p:cNvSpPr>
              <a:spLocks noChangeShapeType="1"/>
            </p:cNvSpPr>
            <p:nvPr/>
          </p:nvSpPr>
          <p:spPr bwMode="auto">
            <a:xfrm flipV="1">
              <a:off x="4513" y="1752"/>
              <a:ext cx="507" cy="299"/>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grpSp>
      <p:sp>
        <p:nvSpPr>
          <p:cNvPr id="53265" name="Textfeld 22"/>
          <p:cNvSpPr txBox="1">
            <a:spLocks noChangeArrowheads="1"/>
          </p:cNvSpPr>
          <p:nvPr/>
        </p:nvSpPr>
        <p:spPr bwMode="auto">
          <a:xfrm>
            <a:off x="7381875" y="0"/>
            <a:ext cx="2071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a:solidFill>
                  <a:srgbClr val="FF9900"/>
                </a:solidFill>
              </a:rPr>
              <a:t>5.4.2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Right)">
                                      <p:cBhvr>
                                        <p:cTn id="7" dur="3000"/>
                                        <p:tgtEl>
                                          <p:spTgt spid="5"/>
                                        </p:tgtEl>
                                      </p:cBhvr>
                                    </p:animEffect>
                                  </p:childTnLst>
                                </p:cTn>
                              </p:par>
                            </p:childTnLst>
                          </p:cTn>
                        </p:par>
                        <p:par>
                          <p:cTn id="8" fill="hold" nodeType="afterGroup">
                            <p:stCondLst>
                              <p:cond delay="3000"/>
                            </p:stCondLst>
                            <p:childTnLst>
                              <p:par>
                                <p:cTn id="9" presetID="18" presetClass="entr" presetSubtype="3"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upRight)">
                                      <p:cBhvr>
                                        <p:cTn id="11" dur="100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par>
                          <p:cTn id="16" fill="hold" nodeType="afterGroup">
                            <p:stCondLst>
                              <p:cond delay="0"/>
                            </p:stCondLst>
                            <p:childTnLst>
                              <p:par>
                                <p:cTn id="17" presetID="54" presetClass="entr" presetSubtype="0" accel="100000" fill="hold" grpId="0" nodeType="afterEffect">
                                  <p:stCondLst>
                                    <p:cond delay="700"/>
                                  </p:stCondLst>
                                  <p:childTnLst>
                                    <p:set>
                                      <p:cBhvr>
                                        <p:cTn id="18" dur="1" fill="hold">
                                          <p:stCondLst>
                                            <p:cond delay="0"/>
                                          </p:stCondLst>
                                        </p:cTn>
                                        <p:tgtEl>
                                          <p:spTgt spid="233474"/>
                                        </p:tgtEl>
                                        <p:attrNameLst>
                                          <p:attrName>style.visibility</p:attrName>
                                        </p:attrNameLst>
                                      </p:cBhvr>
                                      <p:to>
                                        <p:strVal val="visible"/>
                                      </p:to>
                                    </p:set>
                                    <p:anim calcmode="lin" valueType="num">
                                      <p:cBhvr>
                                        <p:cTn id="19" dur="500" fill="hold"/>
                                        <p:tgtEl>
                                          <p:spTgt spid="233474"/>
                                        </p:tgtEl>
                                        <p:attrNameLst>
                                          <p:attrName>ppt_w</p:attrName>
                                        </p:attrNameLst>
                                      </p:cBhvr>
                                      <p:tavLst>
                                        <p:tav tm="0">
                                          <p:val>
                                            <p:strVal val="#ppt_w*0.05"/>
                                          </p:val>
                                        </p:tav>
                                        <p:tav tm="100000">
                                          <p:val>
                                            <p:strVal val="#ppt_w"/>
                                          </p:val>
                                        </p:tav>
                                      </p:tavLst>
                                    </p:anim>
                                    <p:anim calcmode="lin" valueType="num">
                                      <p:cBhvr>
                                        <p:cTn id="20" dur="500" fill="hold"/>
                                        <p:tgtEl>
                                          <p:spTgt spid="233474"/>
                                        </p:tgtEl>
                                        <p:attrNameLst>
                                          <p:attrName>ppt_h</p:attrName>
                                        </p:attrNameLst>
                                      </p:cBhvr>
                                      <p:tavLst>
                                        <p:tav tm="0">
                                          <p:val>
                                            <p:strVal val="#ppt_h"/>
                                          </p:val>
                                        </p:tav>
                                        <p:tav tm="100000">
                                          <p:val>
                                            <p:strVal val="#ppt_h"/>
                                          </p:val>
                                        </p:tav>
                                      </p:tavLst>
                                    </p:anim>
                                    <p:anim calcmode="lin" valueType="num">
                                      <p:cBhvr>
                                        <p:cTn id="21" dur="500" fill="hold"/>
                                        <p:tgtEl>
                                          <p:spTgt spid="233474"/>
                                        </p:tgtEl>
                                        <p:attrNameLst>
                                          <p:attrName>ppt_x</p:attrName>
                                        </p:attrNameLst>
                                      </p:cBhvr>
                                      <p:tavLst>
                                        <p:tav tm="0">
                                          <p:val>
                                            <p:strVal val="#ppt_x-.2"/>
                                          </p:val>
                                        </p:tav>
                                        <p:tav tm="100000">
                                          <p:val>
                                            <p:strVal val="#ppt_x"/>
                                          </p:val>
                                        </p:tav>
                                      </p:tavLst>
                                    </p:anim>
                                    <p:anim calcmode="lin" valueType="num">
                                      <p:cBhvr>
                                        <p:cTn id="22" dur="500" fill="hold"/>
                                        <p:tgtEl>
                                          <p:spTgt spid="233474"/>
                                        </p:tgtEl>
                                        <p:attrNameLst>
                                          <p:attrName>ppt_y</p:attrName>
                                        </p:attrNameLst>
                                      </p:cBhvr>
                                      <p:tavLst>
                                        <p:tav tm="0">
                                          <p:val>
                                            <p:strVal val="#ppt_y"/>
                                          </p:val>
                                        </p:tav>
                                        <p:tav tm="100000">
                                          <p:val>
                                            <p:strVal val="#ppt_y"/>
                                          </p:val>
                                        </p:tav>
                                      </p:tavLst>
                                    </p:anim>
                                    <p:animEffect transition="in" filter="fade">
                                      <p:cBhvr>
                                        <p:cTn id="23" dur="500"/>
                                        <p:tgtEl>
                                          <p:spTgt spid="233474"/>
                                        </p:tgtEl>
                                      </p:cBhvr>
                                    </p:animEffect>
                                  </p:childTnLst>
                                </p:cTn>
                              </p:par>
                            </p:childTnLst>
                          </p:cTn>
                        </p:par>
                        <p:par>
                          <p:cTn id="24" fill="hold" nodeType="afterGroup">
                            <p:stCondLst>
                              <p:cond delay="1200"/>
                            </p:stCondLst>
                            <p:childTnLst>
                              <p:par>
                                <p:cTn id="25" presetID="54" presetClass="entr" presetSubtype="0" accel="100000" fill="hold" grpId="0" nodeType="afterEffect">
                                  <p:stCondLst>
                                    <p:cond delay="0"/>
                                  </p:stCondLst>
                                  <p:childTnLst>
                                    <p:set>
                                      <p:cBhvr>
                                        <p:cTn id="26" dur="1" fill="hold">
                                          <p:stCondLst>
                                            <p:cond delay="0"/>
                                          </p:stCondLst>
                                        </p:cTn>
                                        <p:tgtEl>
                                          <p:spTgt spid="233475"/>
                                        </p:tgtEl>
                                        <p:attrNameLst>
                                          <p:attrName>style.visibility</p:attrName>
                                        </p:attrNameLst>
                                      </p:cBhvr>
                                      <p:to>
                                        <p:strVal val="visible"/>
                                      </p:to>
                                    </p:set>
                                    <p:anim calcmode="lin" valueType="num">
                                      <p:cBhvr>
                                        <p:cTn id="27" dur="500" fill="hold"/>
                                        <p:tgtEl>
                                          <p:spTgt spid="233475"/>
                                        </p:tgtEl>
                                        <p:attrNameLst>
                                          <p:attrName>ppt_w</p:attrName>
                                        </p:attrNameLst>
                                      </p:cBhvr>
                                      <p:tavLst>
                                        <p:tav tm="0">
                                          <p:val>
                                            <p:strVal val="#ppt_w*0.05"/>
                                          </p:val>
                                        </p:tav>
                                        <p:tav tm="100000">
                                          <p:val>
                                            <p:strVal val="#ppt_w"/>
                                          </p:val>
                                        </p:tav>
                                      </p:tavLst>
                                    </p:anim>
                                    <p:anim calcmode="lin" valueType="num">
                                      <p:cBhvr>
                                        <p:cTn id="28" dur="500" fill="hold"/>
                                        <p:tgtEl>
                                          <p:spTgt spid="233475"/>
                                        </p:tgtEl>
                                        <p:attrNameLst>
                                          <p:attrName>ppt_h</p:attrName>
                                        </p:attrNameLst>
                                      </p:cBhvr>
                                      <p:tavLst>
                                        <p:tav tm="0">
                                          <p:val>
                                            <p:strVal val="#ppt_h"/>
                                          </p:val>
                                        </p:tav>
                                        <p:tav tm="100000">
                                          <p:val>
                                            <p:strVal val="#ppt_h"/>
                                          </p:val>
                                        </p:tav>
                                      </p:tavLst>
                                    </p:anim>
                                    <p:anim calcmode="lin" valueType="num">
                                      <p:cBhvr>
                                        <p:cTn id="29" dur="500" fill="hold"/>
                                        <p:tgtEl>
                                          <p:spTgt spid="233475"/>
                                        </p:tgtEl>
                                        <p:attrNameLst>
                                          <p:attrName>ppt_x</p:attrName>
                                        </p:attrNameLst>
                                      </p:cBhvr>
                                      <p:tavLst>
                                        <p:tav tm="0">
                                          <p:val>
                                            <p:strVal val="#ppt_x-.2"/>
                                          </p:val>
                                        </p:tav>
                                        <p:tav tm="100000">
                                          <p:val>
                                            <p:strVal val="#ppt_x"/>
                                          </p:val>
                                        </p:tav>
                                      </p:tavLst>
                                    </p:anim>
                                    <p:anim calcmode="lin" valueType="num">
                                      <p:cBhvr>
                                        <p:cTn id="30" dur="500" fill="hold"/>
                                        <p:tgtEl>
                                          <p:spTgt spid="233475"/>
                                        </p:tgtEl>
                                        <p:attrNameLst>
                                          <p:attrName>ppt_y</p:attrName>
                                        </p:attrNameLst>
                                      </p:cBhvr>
                                      <p:tavLst>
                                        <p:tav tm="0">
                                          <p:val>
                                            <p:strVal val="#ppt_y"/>
                                          </p:val>
                                        </p:tav>
                                        <p:tav tm="100000">
                                          <p:val>
                                            <p:strVal val="#ppt_y"/>
                                          </p:val>
                                        </p:tav>
                                      </p:tavLst>
                                    </p:anim>
                                    <p:animEffect transition="in" filter="fade">
                                      <p:cBhvr>
                                        <p:cTn id="31" dur="500"/>
                                        <p:tgtEl>
                                          <p:spTgt spid="233475"/>
                                        </p:tgtEl>
                                      </p:cBhvr>
                                    </p:animEffect>
                                  </p:childTnLst>
                                </p:cTn>
                              </p:par>
                            </p:childTnLst>
                          </p:cTn>
                        </p:par>
                        <p:par>
                          <p:cTn id="32" fill="hold" nodeType="afterGroup">
                            <p:stCondLst>
                              <p:cond delay="1700"/>
                            </p:stCondLst>
                            <p:childTnLst>
                              <p:par>
                                <p:cTn id="33" presetID="54" presetClass="entr" presetSubtype="0" accel="100000" fill="hold" grpId="0" nodeType="afterEffect">
                                  <p:stCondLst>
                                    <p:cond delay="0"/>
                                  </p:stCondLst>
                                  <p:childTnLst>
                                    <p:set>
                                      <p:cBhvr>
                                        <p:cTn id="34" dur="1" fill="hold">
                                          <p:stCondLst>
                                            <p:cond delay="0"/>
                                          </p:stCondLst>
                                        </p:cTn>
                                        <p:tgtEl>
                                          <p:spTgt spid="233476"/>
                                        </p:tgtEl>
                                        <p:attrNameLst>
                                          <p:attrName>style.visibility</p:attrName>
                                        </p:attrNameLst>
                                      </p:cBhvr>
                                      <p:to>
                                        <p:strVal val="visible"/>
                                      </p:to>
                                    </p:set>
                                    <p:anim calcmode="lin" valueType="num">
                                      <p:cBhvr>
                                        <p:cTn id="35" dur="500" fill="hold"/>
                                        <p:tgtEl>
                                          <p:spTgt spid="233476"/>
                                        </p:tgtEl>
                                        <p:attrNameLst>
                                          <p:attrName>ppt_w</p:attrName>
                                        </p:attrNameLst>
                                      </p:cBhvr>
                                      <p:tavLst>
                                        <p:tav tm="0">
                                          <p:val>
                                            <p:strVal val="#ppt_w*0.05"/>
                                          </p:val>
                                        </p:tav>
                                        <p:tav tm="100000">
                                          <p:val>
                                            <p:strVal val="#ppt_w"/>
                                          </p:val>
                                        </p:tav>
                                      </p:tavLst>
                                    </p:anim>
                                    <p:anim calcmode="lin" valueType="num">
                                      <p:cBhvr>
                                        <p:cTn id="36" dur="500" fill="hold"/>
                                        <p:tgtEl>
                                          <p:spTgt spid="233476"/>
                                        </p:tgtEl>
                                        <p:attrNameLst>
                                          <p:attrName>ppt_h</p:attrName>
                                        </p:attrNameLst>
                                      </p:cBhvr>
                                      <p:tavLst>
                                        <p:tav tm="0">
                                          <p:val>
                                            <p:strVal val="#ppt_h"/>
                                          </p:val>
                                        </p:tav>
                                        <p:tav tm="100000">
                                          <p:val>
                                            <p:strVal val="#ppt_h"/>
                                          </p:val>
                                        </p:tav>
                                      </p:tavLst>
                                    </p:anim>
                                    <p:anim calcmode="lin" valueType="num">
                                      <p:cBhvr>
                                        <p:cTn id="37" dur="500" fill="hold"/>
                                        <p:tgtEl>
                                          <p:spTgt spid="233476"/>
                                        </p:tgtEl>
                                        <p:attrNameLst>
                                          <p:attrName>ppt_x</p:attrName>
                                        </p:attrNameLst>
                                      </p:cBhvr>
                                      <p:tavLst>
                                        <p:tav tm="0">
                                          <p:val>
                                            <p:strVal val="#ppt_x-.2"/>
                                          </p:val>
                                        </p:tav>
                                        <p:tav tm="100000">
                                          <p:val>
                                            <p:strVal val="#ppt_x"/>
                                          </p:val>
                                        </p:tav>
                                      </p:tavLst>
                                    </p:anim>
                                    <p:anim calcmode="lin" valueType="num">
                                      <p:cBhvr>
                                        <p:cTn id="38" dur="500" fill="hold"/>
                                        <p:tgtEl>
                                          <p:spTgt spid="233476"/>
                                        </p:tgtEl>
                                        <p:attrNameLst>
                                          <p:attrName>ppt_y</p:attrName>
                                        </p:attrNameLst>
                                      </p:cBhvr>
                                      <p:tavLst>
                                        <p:tav tm="0">
                                          <p:val>
                                            <p:strVal val="#ppt_y"/>
                                          </p:val>
                                        </p:tav>
                                        <p:tav tm="100000">
                                          <p:val>
                                            <p:strVal val="#ppt_y"/>
                                          </p:val>
                                        </p:tav>
                                      </p:tavLst>
                                    </p:anim>
                                    <p:animEffect transition="in" filter="fade">
                                      <p:cBhvr>
                                        <p:cTn id="39" dur="500"/>
                                        <p:tgtEl>
                                          <p:spTgt spid="233476"/>
                                        </p:tgtEl>
                                      </p:cBhvr>
                                    </p:animEffect>
                                  </p:childTnLst>
                                </p:cTn>
                              </p:par>
                            </p:childTnLst>
                          </p:cTn>
                        </p:par>
                        <p:par>
                          <p:cTn id="40" fill="hold" nodeType="afterGroup">
                            <p:stCondLst>
                              <p:cond delay="2200"/>
                            </p:stCondLst>
                            <p:childTnLst>
                              <p:par>
                                <p:cTn id="41" presetID="54" presetClass="entr" presetSubtype="0" accel="100000" fill="hold" grpId="0" nodeType="afterEffect">
                                  <p:stCondLst>
                                    <p:cond delay="0"/>
                                  </p:stCondLst>
                                  <p:childTnLst>
                                    <p:set>
                                      <p:cBhvr>
                                        <p:cTn id="42" dur="1" fill="hold">
                                          <p:stCondLst>
                                            <p:cond delay="0"/>
                                          </p:stCondLst>
                                        </p:cTn>
                                        <p:tgtEl>
                                          <p:spTgt spid="233477"/>
                                        </p:tgtEl>
                                        <p:attrNameLst>
                                          <p:attrName>style.visibility</p:attrName>
                                        </p:attrNameLst>
                                      </p:cBhvr>
                                      <p:to>
                                        <p:strVal val="visible"/>
                                      </p:to>
                                    </p:set>
                                    <p:anim calcmode="lin" valueType="num">
                                      <p:cBhvr>
                                        <p:cTn id="43" dur="500" fill="hold"/>
                                        <p:tgtEl>
                                          <p:spTgt spid="233477"/>
                                        </p:tgtEl>
                                        <p:attrNameLst>
                                          <p:attrName>ppt_w</p:attrName>
                                        </p:attrNameLst>
                                      </p:cBhvr>
                                      <p:tavLst>
                                        <p:tav tm="0">
                                          <p:val>
                                            <p:strVal val="#ppt_w*0.05"/>
                                          </p:val>
                                        </p:tav>
                                        <p:tav tm="100000">
                                          <p:val>
                                            <p:strVal val="#ppt_w"/>
                                          </p:val>
                                        </p:tav>
                                      </p:tavLst>
                                    </p:anim>
                                    <p:anim calcmode="lin" valueType="num">
                                      <p:cBhvr>
                                        <p:cTn id="44" dur="500" fill="hold"/>
                                        <p:tgtEl>
                                          <p:spTgt spid="233477"/>
                                        </p:tgtEl>
                                        <p:attrNameLst>
                                          <p:attrName>ppt_h</p:attrName>
                                        </p:attrNameLst>
                                      </p:cBhvr>
                                      <p:tavLst>
                                        <p:tav tm="0">
                                          <p:val>
                                            <p:strVal val="#ppt_h"/>
                                          </p:val>
                                        </p:tav>
                                        <p:tav tm="100000">
                                          <p:val>
                                            <p:strVal val="#ppt_h"/>
                                          </p:val>
                                        </p:tav>
                                      </p:tavLst>
                                    </p:anim>
                                    <p:anim calcmode="lin" valueType="num">
                                      <p:cBhvr>
                                        <p:cTn id="45" dur="500" fill="hold"/>
                                        <p:tgtEl>
                                          <p:spTgt spid="233477"/>
                                        </p:tgtEl>
                                        <p:attrNameLst>
                                          <p:attrName>ppt_x</p:attrName>
                                        </p:attrNameLst>
                                      </p:cBhvr>
                                      <p:tavLst>
                                        <p:tav tm="0">
                                          <p:val>
                                            <p:strVal val="#ppt_x-.2"/>
                                          </p:val>
                                        </p:tav>
                                        <p:tav tm="100000">
                                          <p:val>
                                            <p:strVal val="#ppt_x"/>
                                          </p:val>
                                        </p:tav>
                                      </p:tavLst>
                                    </p:anim>
                                    <p:anim calcmode="lin" valueType="num">
                                      <p:cBhvr>
                                        <p:cTn id="46" dur="500" fill="hold"/>
                                        <p:tgtEl>
                                          <p:spTgt spid="233477"/>
                                        </p:tgtEl>
                                        <p:attrNameLst>
                                          <p:attrName>ppt_y</p:attrName>
                                        </p:attrNameLst>
                                      </p:cBhvr>
                                      <p:tavLst>
                                        <p:tav tm="0">
                                          <p:val>
                                            <p:strVal val="#ppt_y"/>
                                          </p:val>
                                        </p:tav>
                                        <p:tav tm="100000">
                                          <p:val>
                                            <p:strVal val="#ppt_y"/>
                                          </p:val>
                                        </p:tav>
                                      </p:tavLst>
                                    </p:anim>
                                    <p:animEffect transition="in" filter="fade">
                                      <p:cBhvr>
                                        <p:cTn id="47" dur="500"/>
                                        <p:tgtEl>
                                          <p:spTgt spid="23347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0" presetClass="path" presetSubtype="0" accel="50000" decel="50000" fill="hold" grpId="1" nodeType="clickEffect">
                                  <p:stCondLst>
                                    <p:cond delay="0"/>
                                  </p:stCondLst>
                                  <p:childTnLst>
                                    <p:animMotion origin="layout" path="M 8.67362E-19 -5.78035E-8 L 8.67362E-19 0.45087 " pathEditMode="relative" ptsTypes="AA">
                                      <p:cBhvr>
                                        <p:cTn id="51" dur="2000" fill="hold"/>
                                        <p:tgtEl>
                                          <p:spTgt spid="233474"/>
                                        </p:tgtEl>
                                        <p:attrNameLst>
                                          <p:attrName>ppt_x</p:attrName>
                                          <p:attrName>ppt_y</p:attrName>
                                        </p:attrNameLst>
                                      </p:cBhvr>
                                    </p:animMotion>
                                  </p:childTnLst>
                                </p:cTn>
                              </p:par>
                            </p:childTnLst>
                          </p:cTn>
                        </p:par>
                        <p:par>
                          <p:cTn id="52" fill="hold" nodeType="afterGroup">
                            <p:stCondLst>
                              <p:cond delay="2000"/>
                            </p:stCondLst>
                            <p:childTnLst>
                              <p:par>
                                <p:cTn id="53" presetID="0" presetClass="path" presetSubtype="0" accel="50000" decel="50000" fill="hold" grpId="1" nodeType="afterEffect">
                                  <p:stCondLst>
                                    <p:cond delay="0"/>
                                  </p:stCondLst>
                                  <p:childTnLst>
                                    <p:animMotion origin="layout" path="M 1.66667E-6 -4.44444E-6 L 1.66667E-6 0.39908 " pathEditMode="relative" rAng="0" ptsTypes="AA">
                                      <p:cBhvr>
                                        <p:cTn id="54" dur="2000" fill="hold"/>
                                        <p:tgtEl>
                                          <p:spTgt spid="233475"/>
                                        </p:tgtEl>
                                        <p:attrNameLst>
                                          <p:attrName>ppt_x</p:attrName>
                                          <p:attrName>ppt_y</p:attrName>
                                        </p:attrNameLst>
                                      </p:cBhvr>
                                      <p:rCtr x="0" y="19954"/>
                                    </p:animMotion>
                                  </p:childTnLst>
                                </p:cTn>
                              </p:par>
                            </p:childTnLst>
                          </p:cTn>
                        </p:par>
                        <p:par>
                          <p:cTn id="55" fill="hold" nodeType="afterGroup">
                            <p:stCondLst>
                              <p:cond delay="4000"/>
                            </p:stCondLst>
                            <p:childTnLst>
                              <p:par>
                                <p:cTn id="56" presetID="0" presetClass="path" presetSubtype="0" accel="50000" decel="50000" fill="hold" grpId="1" nodeType="afterEffect">
                                  <p:stCondLst>
                                    <p:cond delay="0"/>
                                  </p:stCondLst>
                                  <p:childTnLst>
                                    <p:animMotion origin="layout" path="M 2.77778E-6 3.7037E-6 L 2.77778E-6 0.34652 " pathEditMode="relative" rAng="0" ptsTypes="AA">
                                      <p:cBhvr>
                                        <p:cTn id="57" dur="2000" fill="hold"/>
                                        <p:tgtEl>
                                          <p:spTgt spid="233476"/>
                                        </p:tgtEl>
                                        <p:attrNameLst>
                                          <p:attrName>ppt_x</p:attrName>
                                          <p:attrName>ppt_y</p:attrName>
                                        </p:attrNameLst>
                                      </p:cBhvr>
                                      <p:rCtr x="0" y="17315"/>
                                    </p:animMotion>
                                  </p:childTnLst>
                                </p:cTn>
                              </p:par>
                            </p:childTnLst>
                          </p:cTn>
                        </p:par>
                        <p:par>
                          <p:cTn id="58" fill="hold" nodeType="afterGroup">
                            <p:stCondLst>
                              <p:cond delay="6000"/>
                            </p:stCondLst>
                            <p:childTnLst>
                              <p:par>
                                <p:cTn id="59" presetID="42" presetClass="path" presetSubtype="0" accel="50000" decel="50000" fill="hold" grpId="1" nodeType="afterEffect">
                                  <p:stCondLst>
                                    <p:cond delay="0"/>
                                  </p:stCondLst>
                                  <p:childTnLst>
                                    <p:animMotion origin="layout" path="M 5.E-6 1.85185E-6 L 5.E-6 0.29213 " pathEditMode="relative" rAng="0" ptsTypes="AA">
                                      <p:cBhvr>
                                        <p:cTn id="60" dur="2000" fill="hold"/>
                                        <p:tgtEl>
                                          <p:spTgt spid="233477"/>
                                        </p:tgtEl>
                                        <p:attrNameLst>
                                          <p:attrName>ppt_x</p:attrName>
                                          <p:attrName>ppt_y</p:attrName>
                                        </p:attrNameLst>
                                      </p:cBhvr>
                                      <p:rCtr x="0" y="14606"/>
                                    </p:animMotion>
                                  </p:childTnLst>
                                </p:cTn>
                              </p:par>
                            </p:childTnLst>
                          </p:cTn>
                        </p:par>
                        <p:par>
                          <p:cTn id="61" fill="hold" nodeType="afterGroup">
                            <p:stCondLst>
                              <p:cond delay="8000"/>
                            </p:stCondLst>
                            <p:childTnLst>
                              <p:par>
                                <p:cTn id="62" presetID="18" presetClass="entr" presetSubtype="3" fill="hold" nodeType="after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strips(upRight)">
                                      <p:cBhvr>
                                        <p:cTn id="6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4" grpId="0" animBg="1"/>
      <p:bldP spid="233474" grpId="1" animBg="1"/>
      <p:bldP spid="233475" grpId="0" animBg="1"/>
      <p:bldP spid="233475" grpId="1" animBg="1"/>
      <p:bldP spid="233476" grpId="0" animBg="1"/>
      <p:bldP spid="233476" grpId="1" animBg="1"/>
      <p:bldP spid="233477" grpId="0" animBg="1"/>
      <p:bldP spid="233477"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fld id="{CCFA7130-039A-495F-8693-0C63D5B3D087}" type="slidenum">
              <a:rPr lang="de-DE" altLang="de-DE" sz="1400">
                <a:solidFill>
                  <a:schemeClr val="bg1"/>
                </a:solidFill>
              </a:rPr>
              <a:pPr algn="l">
                <a:spcBef>
                  <a:spcPct val="0"/>
                </a:spcBef>
              </a:pPr>
              <a:t>35</a:t>
            </a:fld>
            <a:endParaRPr lang="de-DE" altLang="de-DE" sz="1400">
              <a:solidFill>
                <a:schemeClr val="bg1"/>
              </a:solidFill>
            </a:endParaRPr>
          </a:p>
        </p:txBody>
      </p:sp>
      <p:sp>
        <p:nvSpPr>
          <p:cNvPr id="54275" name="Fußzeilenplatzhalt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r>
              <a:rPr lang="de-DE" altLang="de-DE" sz="1400" smtClean="0">
                <a:solidFill>
                  <a:schemeClr val="bg1"/>
                </a:solidFill>
              </a:rPr>
              <a:t>© Anselm Dohle-Beltinger 2017</a:t>
            </a:r>
          </a:p>
        </p:txBody>
      </p:sp>
      <p:sp>
        <p:nvSpPr>
          <p:cNvPr id="54276" name="Rectangle 2"/>
          <p:cNvSpPr>
            <a:spLocks noGrp="1" noChangeArrowheads="1"/>
          </p:cNvSpPr>
          <p:nvPr>
            <p:ph type="title"/>
          </p:nvPr>
        </p:nvSpPr>
        <p:spPr>
          <a:xfrm>
            <a:off x="704850" y="476250"/>
            <a:ext cx="8420100" cy="1081088"/>
          </a:xfrm>
          <a:solidFill>
            <a:schemeClr val="bg1">
              <a:alpha val="89803"/>
            </a:schemeClr>
          </a:solidFill>
        </p:spPr>
        <p:txBody>
          <a:bodyPr/>
          <a:lstStyle/>
          <a:p>
            <a:r>
              <a:rPr lang="de-DE" altLang="de-DE" smtClean="0"/>
              <a:t>Der Zusammenhang zwischen Output und Stückkosten</a:t>
            </a:r>
          </a:p>
        </p:txBody>
      </p:sp>
      <p:sp>
        <p:nvSpPr>
          <p:cNvPr id="54277" name="Rectangle 3"/>
          <p:cNvSpPr>
            <a:spLocks noGrp="1" noChangeArrowheads="1"/>
          </p:cNvSpPr>
          <p:nvPr>
            <p:ph type="body" sz="half" idx="1"/>
          </p:nvPr>
        </p:nvSpPr>
        <p:spPr>
          <a:xfrm>
            <a:off x="428625" y="1557338"/>
            <a:ext cx="4056063" cy="4824412"/>
          </a:xfrm>
        </p:spPr>
        <p:txBody>
          <a:bodyPr/>
          <a:lstStyle/>
          <a:p>
            <a:r>
              <a:rPr lang="de-DE" altLang="de-DE" sz="2400" smtClean="0"/>
              <a:t>Errechnen wir im Falle konstanter Skalenerträge die Kosten je Stück, so bekommen wir ein Bild, bei dem die Fixkosten je Stück (K</a:t>
            </a:r>
            <a:r>
              <a:rPr lang="de-DE" altLang="de-DE" sz="2400" baseline="-25000" smtClean="0"/>
              <a:t>f</a:t>
            </a:r>
            <a:r>
              <a:rPr lang="de-DE" altLang="de-DE" sz="2400" smtClean="0"/>
              <a:t>/x) abnehmen und die variablen Kosten je Stück konstant bleiben. Die Gesamtkosten je Stück (K</a:t>
            </a:r>
            <a:r>
              <a:rPr lang="de-DE" altLang="de-DE" sz="2400" baseline="-25000" smtClean="0"/>
              <a:t>g</a:t>
            </a:r>
            <a:r>
              <a:rPr lang="de-DE" altLang="de-DE" sz="2400" smtClean="0"/>
              <a:t>/x) = Stück-kosten nehmen also ab.</a:t>
            </a:r>
          </a:p>
        </p:txBody>
      </p:sp>
      <p:sp>
        <p:nvSpPr>
          <p:cNvPr id="54278" name="Rectangle 4"/>
          <p:cNvSpPr>
            <a:spLocks noGrp="1" noChangeArrowheads="1"/>
          </p:cNvSpPr>
          <p:nvPr>
            <p:ph type="body" sz="half" idx="2"/>
          </p:nvPr>
        </p:nvSpPr>
        <p:spPr>
          <a:xfrm>
            <a:off x="4808538" y="1720850"/>
            <a:ext cx="2484437" cy="542925"/>
          </a:xfrm>
        </p:spPr>
        <p:txBody>
          <a:bodyPr/>
          <a:lstStyle/>
          <a:p>
            <a:pPr>
              <a:buFontTx/>
              <a:buNone/>
            </a:pPr>
            <a:r>
              <a:rPr lang="de-DE" altLang="de-DE" sz="2000" smtClean="0"/>
              <a:t>Graphisch </a:t>
            </a:r>
          </a:p>
          <a:p>
            <a:pPr>
              <a:buFontTx/>
              <a:buNone/>
            </a:pPr>
            <a:r>
              <a:rPr lang="de-DE" altLang="de-DE" sz="2000" smtClean="0"/>
              <a:t>detailgetreu</a:t>
            </a:r>
          </a:p>
        </p:txBody>
      </p:sp>
      <p:grpSp>
        <p:nvGrpSpPr>
          <p:cNvPr id="54279" name="Group 5"/>
          <p:cNvGrpSpPr>
            <a:grpSpLocks/>
          </p:cNvGrpSpPr>
          <p:nvPr/>
        </p:nvGrpSpPr>
        <p:grpSpPr bwMode="auto">
          <a:xfrm>
            <a:off x="5530850" y="2420938"/>
            <a:ext cx="3876675" cy="3781425"/>
            <a:chOff x="3216" y="1525"/>
            <a:chExt cx="2254" cy="2382"/>
          </a:xfrm>
        </p:grpSpPr>
        <p:sp>
          <p:nvSpPr>
            <p:cNvPr id="54313" name="Line 6"/>
            <p:cNvSpPr>
              <a:spLocks noChangeShapeType="1"/>
            </p:cNvSpPr>
            <p:nvPr/>
          </p:nvSpPr>
          <p:spPr bwMode="auto">
            <a:xfrm flipV="1">
              <a:off x="3216" y="1728"/>
              <a:ext cx="0" cy="196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54314" name="Line 7"/>
            <p:cNvSpPr>
              <a:spLocks noChangeShapeType="1"/>
            </p:cNvSpPr>
            <p:nvPr/>
          </p:nvSpPr>
          <p:spPr bwMode="auto">
            <a:xfrm>
              <a:off x="3216" y="3696"/>
              <a:ext cx="19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54315" name="Text Box 8"/>
            <p:cNvSpPr txBox="1">
              <a:spLocks noChangeArrowheads="1"/>
            </p:cNvSpPr>
            <p:nvPr/>
          </p:nvSpPr>
          <p:spPr bwMode="auto">
            <a:xfrm>
              <a:off x="4932" y="3715"/>
              <a:ext cx="53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sz="1400"/>
                <a:t>Output x</a:t>
              </a:r>
            </a:p>
          </p:txBody>
        </p:sp>
        <p:graphicFrame>
          <p:nvGraphicFramePr>
            <p:cNvPr id="54316" name="Object 9"/>
            <p:cNvGraphicFramePr>
              <a:graphicFrameLocks noChangeAspect="1"/>
            </p:cNvGraphicFramePr>
            <p:nvPr/>
          </p:nvGraphicFramePr>
          <p:xfrm>
            <a:off x="3243" y="1525"/>
            <a:ext cx="675" cy="407"/>
          </p:xfrm>
          <a:graphic>
            <a:graphicData uri="http://schemas.openxmlformats.org/presentationml/2006/ole">
              <mc:AlternateContent xmlns:mc="http://schemas.openxmlformats.org/markup-compatibility/2006">
                <mc:Choice xmlns:v="urn:schemas-microsoft-com:vml" Requires="v">
                  <p:oleObj spid="_x0000_s54337" name="Formel" r:id="rId3" imgW="749300" imgH="419100" progId="Equation.3">
                    <p:embed/>
                  </p:oleObj>
                </mc:Choice>
                <mc:Fallback>
                  <p:oleObj name="Formel" r:id="rId3" imgW="749300" imgH="41910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3" y="1525"/>
                          <a:ext cx="675" cy="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4317" name="Group 10"/>
            <p:cNvGrpSpPr>
              <a:grpSpLocks/>
            </p:cNvGrpSpPr>
            <p:nvPr/>
          </p:nvGrpSpPr>
          <p:grpSpPr bwMode="auto">
            <a:xfrm>
              <a:off x="3312" y="3648"/>
              <a:ext cx="178" cy="240"/>
              <a:chOff x="3312" y="3648"/>
              <a:chExt cx="178" cy="240"/>
            </a:xfrm>
          </p:grpSpPr>
          <p:sp>
            <p:nvSpPr>
              <p:cNvPr id="54318" name="Line 11"/>
              <p:cNvSpPr>
                <a:spLocks noChangeShapeType="1"/>
              </p:cNvSpPr>
              <p:nvPr/>
            </p:nvSpPr>
            <p:spPr bwMode="auto">
              <a:xfrm>
                <a:off x="3408" y="3648"/>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54319" name="Text Box 12"/>
              <p:cNvSpPr txBox="1">
                <a:spLocks noChangeArrowheads="1"/>
              </p:cNvSpPr>
              <p:nvPr/>
            </p:nvSpPr>
            <p:spPr bwMode="auto">
              <a:xfrm>
                <a:off x="3312" y="3696"/>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sz="1400"/>
                  <a:t>1</a:t>
                </a:r>
              </a:p>
            </p:txBody>
          </p:sp>
        </p:grpSp>
      </p:grpSp>
      <p:grpSp>
        <p:nvGrpSpPr>
          <p:cNvPr id="54280" name="Group 13"/>
          <p:cNvGrpSpPr>
            <a:grpSpLocks/>
          </p:cNvGrpSpPr>
          <p:nvPr/>
        </p:nvGrpSpPr>
        <p:grpSpPr bwMode="auto">
          <a:xfrm>
            <a:off x="5365750" y="5753100"/>
            <a:ext cx="306388" cy="427038"/>
            <a:chOff x="3312" y="3648"/>
            <a:chExt cx="178" cy="224"/>
          </a:xfrm>
        </p:grpSpPr>
        <p:sp>
          <p:nvSpPr>
            <p:cNvPr id="54311" name="Line 14"/>
            <p:cNvSpPr>
              <a:spLocks noChangeShapeType="1"/>
            </p:cNvSpPr>
            <p:nvPr/>
          </p:nvSpPr>
          <p:spPr bwMode="auto">
            <a:xfrm>
              <a:off x="3408" y="3648"/>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54312" name="Text Box 15"/>
            <p:cNvSpPr txBox="1">
              <a:spLocks noChangeArrowheads="1"/>
            </p:cNvSpPr>
            <p:nvPr/>
          </p:nvSpPr>
          <p:spPr bwMode="auto">
            <a:xfrm>
              <a:off x="3312" y="3712"/>
              <a:ext cx="17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sz="1400"/>
                <a:t>0</a:t>
              </a:r>
            </a:p>
          </p:txBody>
        </p:sp>
      </p:grpSp>
      <p:grpSp>
        <p:nvGrpSpPr>
          <p:cNvPr id="54281" name="Group 16"/>
          <p:cNvGrpSpPr>
            <a:grpSpLocks/>
          </p:cNvGrpSpPr>
          <p:nvPr/>
        </p:nvGrpSpPr>
        <p:grpSpPr bwMode="auto">
          <a:xfrm>
            <a:off x="5861050" y="5029200"/>
            <a:ext cx="3706813" cy="823913"/>
            <a:chOff x="3408" y="3168"/>
            <a:chExt cx="2155" cy="519"/>
          </a:xfrm>
        </p:grpSpPr>
        <p:sp>
          <p:nvSpPr>
            <p:cNvPr id="54309" name="Text Box 17"/>
            <p:cNvSpPr txBox="1">
              <a:spLocks noChangeArrowheads="1"/>
            </p:cNvSpPr>
            <p:nvPr/>
          </p:nvSpPr>
          <p:spPr bwMode="auto">
            <a:xfrm>
              <a:off x="5204" y="3456"/>
              <a:ext cx="35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sz="1800">
                  <a:solidFill>
                    <a:schemeClr val="accent2"/>
                  </a:solidFill>
                </a:rPr>
                <a:t>K</a:t>
              </a:r>
              <a:r>
                <a:rPr lang="de-DE" altLang="de-DE" sz="1800" baseline="-25000">
                  <a:solidFill>
                    <a:schemeClr val="accent2"/>
                  </a:solidFill>
                </a:rPr>
                <a:t>f</a:t>
              </a:r>
              <a:r>
                <a:rPr lang="de-DE" altLang="de-DE" sz="1800" b="1">
                  <a:solidFill>
                    <a:schemeClr val="accent2"/>
                  </a:solidFill>
                </a:rPr>
                <a:t>/x</a:t>
              </a:r>
              <a:endParaRPr lang="de-DE" altLang="de-DE" sz="1800">
                <a:solidFill>
                  <a:schemeClr val="accent2"/>
                </a:solidFill>
              </a:endParaRPr>
            </a:p>
          </p:txBody>
        </p:sp>
        <p:sp>
          <p:nvSpPr>
            <p:cNvPr id="54310" name="Freeform 18"/>
            <p:cNvSpPr>
              <a:spLocks/>
            </p:cNvSpPr>
            <p:nvPr/>
          </p:nvSpPr>
          <p:spPr bwMode="auto">
            <a:xfrm>
              <a:off x="3408" y="3168"/>
              <a:ext cx="1680" cy="488"/>
            </a:xfrm>
            <a:custGeom>
              <a:avLst/>
              <a:gdLst>
                <a:gd name="T0" fmla="*/ 0 w 1680"/>
                <a:gd name="T1" fmla="*/ 0 h 488"/>
                <a:gd name="T2" fmla="*/ 368 w 1680"/>
                <a:gd name="T3" fmla="*/ 288 h 488"/>
                <a:gd name="T4" fmla="*/ 1680 w 1680"/>
                <a:gd name="T5" fmla="*/ 488 h 488"/>
                <a:gd name="T6" fmla="*/ 0 60000 65536"/>
                <a:gd name="T7" fmla="*/ 0 60000 65536"/>
                <a:gd name="T8" fmla="*/ 0 60000 65536"/>
                <a:gd name="T9" fmla="*/ 0 w 1680"/>
                <a:gd name="T10" fmla="*/ 0 h 488"/>
                <a:gd name="T11" fmla="*/ 1680 w 1680"/>
                <a:gd name="T12" fmla="*/ 488 h 488"/>
              </a:gdLst>
              <a:ahLst/>
              <a:cxnLst>
                <a:cxn ang="T6">
                  <a:pos x="T0" y="T1"/>
                </a:cxn>
                <a:cxn ang="T7">
                  <a:pos x="T2" y="T3"/>
                </a:cxn>
                <a:cxn ang="T8">
                  <a:pos x="T4" y="T5"/>
                </a:cxn>
              </a:cxnLst>
              <a:rect l="T9" t="T10" r="T11" b="T12"/>
              <a:pathLst>
                <a:path w="1680" h="488">
                  <a:moveTo>
                    <a:pt x="0" y="0"/>
                  </a:moveTo>
                  <a:cubicBezTo>
                    <a:pt x="61" y="48"/>
                    <a:pt x="88" y="207"/>
                    <a:pt x="368" y="288"/>
                  </a:cubicBezTo>
                  <a:cubicBezTo>
                    <a:pt x="648" y="369"/>
                    <a:pt x="1407" y="446"/>
                    <a:pt x="1680" y="488"/>
                  </a:cubicBezTo>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de-DE"/>
            </a:p>
          </p:txBody>
        </p:sp>
      </p:grpSp>
      <p:grpSp>
        <p:nvGrpSpPr>
          <p:cNvPr id="6" name="Group 19"/>
          <p:cNvGrpSpPr>
            <a:grpSpLocks/>
          </p:cNvGrpSpPr>
          <p:nvPr/>
        </p:nvGrpSpPr>
        <p:grpSpPr bwMode="auto">
          <a:xfrm>
            <a:off x="5861050" y="4648200"/>
            <a:ext cx="4044950" cy="774700"/>
            <a:chOff x="3408" y="2928"/>
            <a:chExt cx="2352" cy="488"/>
          </a:xfrm>
        </p:grpSpPr>
        <p:sp>
          <p:nvSpPr>
            <p:cNvPr id="54305" name="Rectangle 20"/>
            <p:cNvSpPr>
              <a:spLocks noChangeArrowheads="1"/>
            </p:cNvSpPr>
            <p:nvPr/>
          </p:nvSpPr>
          <p:spPr bwMode="auto">
            <a:xfrm>
              <a:off x="5376" y="3072"/>
              <a:ext cx="288" cy="336"/>
            </a:xfrm>
            <a:prstGeom prst="rect">
              <a:avLst/>
            </a:prstGeom>
            <a:solidFill>
              <a:srgbClr val="FFA6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endParaRPr lang="de-DE" altLang="de-DE"/>
            </a:p>
          </p:txBody>
        </p:sp>
        <p:sp>
          <p:nvSpPr>
            <p:cNvPr id="54306" name="Text Box 21"/>
            <p:cNvSpPr txBox="1">
              <a:spLocks noChangeArrowheads="1"/>
            </p:cNvSpPr>
            <p:nvPr/>
          </p:nvSpPr>
          <p:spPr bwMode="auto">
            <a:xfrm>
              <a:off x="5136" y="3072"/>
              <a:ext cx="62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sz="1800">
                  <a:solidFill>
                    <a:srgbClr val="FF1F1F"/>
                  </a:solidFill>
                </a:rPr>
                <a:t>K</a:t>
              </a:r>
              <a:r>
                <a:rPr lang="de-DE" altLang="de-DE" sz="1800" baseline="-25000">
                  <a:solidFill>
                    <a:srgbClr val="FF1F1F"/>
                  </a:solidFill>
                </a:rPr>
                <a:t>g</a:t>
              </a:r>
              <a:r>
                <a:rPr lang="de-DE" altLang="de-DE" sz="2800" b="1">
                  <a:solidFill>
                    <a:srgbClr val="FF1F1F"/>
                  </a:solidFill>
                </a:rPr>
                <a:t>/x</a:t>
              </a:r>
              <a:endParaRPr lang="de-DE" altLang="de-DE" sz="1800">
                <a:solidFill>
                  <a:srgbClr val="FF1F1F"/>
                </a:solidFill>
              </a:endParaRPr>
            </a:p>
          </p:txBody>
        </p:sp>
        <p:sp>
          <p:nvSpPr>
            <p:cNvPr id="54307" name="Freeform 22"/>
            <p:cNvSpPr>
              <a:spLocks/>
            </p:cNvSpPr>
            <p:nvPr/>
          </p:nvSpPr>
          <p:spPr bwMode="auto">
            <a:xfrm>
              <a:off x="3408" y="2928"/>
              <a:ext cx="1680" cy="488"/>
            </a:xfrm>
            <a:custGeom>
              <a:avLst/>
              <a:gdLst>
                <a:gd name="T0" fmla="*/ 0 w 1680"/>
                <a:gd name="T1" fmla="*/ 0 h 488"/>
                <a:gd name="T2" fmla="*/ 368 w 1680"/>
                <a:gd name="T3" fmla="*/ 288 h 488"/>
                <a:gd name="T4" fmla="*/ 1680 w 1680"/>
                <a:gd name="T5" fmla="*/ 488 h 488"/>
                <a:gd name="T6" fmla="*/ 0 60000 65536"/>
                <a:gd name="T7" fmla="*/ 0 60000 65536"/>
                <a:gd name="T8" fmla="*/ 0 60000 65536"/>
                <a:gd name="T9" fmla="*/ 0 w 1680"/>
                <a:gd name="T10" fmla="*/ 0 h 488"/>
                <a:gd name="T11" fmla="*/ 1680 w 1680"/>
                <a:gd name="T12" fmla="*/ 488 h 488"/>
              </a:gdLst>
              <a:ahLst/>
              <a:cxnLst>
                <a:cxn ang="T6">
                  <a:pos x="T0" y="T1"/>
                </a:cxn>
                <a:cxn ang="T7">
                  <a:pos x="T2" y="T3"/>
                </a:cxn>
                <a:cxn ang="T8">
                  <a:pos x="T4" y="T5"/>
                </a:cxn>
              </a:cxnLst>
              <a:rect l="T9" t="T10" r="T11" b="T12"/>
              <a:pathLst>
                <a:path w="1680" h="488">
                  <a:moveTo>
                    <a:pt x="0" y="0"/>
                  </a:moveTo>
                  <a:cubicBezTo>
                    <a:pt x="61" y="48"/>
                    <a:pt x="88" y="207"/>
                    <a:pt x="368" y="288"/>
                  </a:cubicBezTo>
                  <a:cubicBezTo>
                    <a:pt x="648" y="369"/>
                    <a:pt x="1407" y="446"/>
                    <a:pt x="1680" y="488"/>
                  </a:cubicBezTo>
                </a:path>
              </a:pathLst>
            </a:custGeom>
            <a:noFill/>
            <a:ln w="28575">
              <a:solidFill>
                <a:srgbClr val="FF1F1F"/>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de-DE"/>
            </a:p>
          </p:txBody>
        </p:sp>
        <p:sp>
          <p:nvSpPr>
            <p:cNvPr id="54308" name="Line 23"/>
            <p:cNvSpPr>
              <a:spLocks noChangeShapeType="1"/>
            </p:cNvSpPr>
            <p:nvPr/>
          </p:nvSpPr>
          <p:spPr bwMode="auto">
            <a:xfrm>
              <a:off x="3408" y="2928"/>
              <a:ext cx="0" cy="240"/>
            </a:xfrm>
            <a:prstGeom prst="line">
              <a:avLst/>
            </a:prstGeom>
            <a:noFill/>
            <a:ln w="9525">
              <a:solidFill>
                <a:srgbClr val="FF1F1F"/>
              </a:solidFill>
              <a:prstDash val="dash"/>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grpSp>
      <p:grpSp>
        <p:nvGrpSpPr>
          <p:cNvPr id="54283" name="Group 24"/>
          <p:cNvGrpSpPr>
            <a:grpSpLocks/>
          </p:cNvGrpSpPr>
          <p:nvPr/>
        </p:nvGrpSpPr>
        <p:grpSpPr bwMode="auto">
          <a:xfrm>
            <a:off x="5105400" y="2805113"/>
            <a:ext cx="4110038" cy="2376487"/>
            <a:chOff x="2969" y="1767"/>
            <a:chExt cx="2389" cy="1497"/>
          </a:xfrm>
        </p:grpSpPr>
        <p:sp>
          <p:nvSpPr>
            <p:cNvPr id="54299" name="Text Box 25"/>
            <p:cNvSpPr txBox="1">
              <a:spLocks noChangeArrowheads="1"/>
            </p:cNvSpPr>
            <p:nvPr/>
          </p:nvSpPr>
          <p:spPr bwMode="auto">
            <a:xfrm>
              <a:off x="5007" y="1767"/>
              <a:ext cx="35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sz="1400"/>
                <a:t>K</a:t>
              </a:r>
              <a:r>
                <a:rPr lang="de-DE" altLang="de-DE" sz="1400" baseline="-25000"/>
                <a:t>g</a:t>
              </a:r>
              <a:endParaRPr lang="de-DE" altLang="de-DE" sz="1400"/>
            </a:p>
          </p:txBody>
        </p:sp>
        <p:grpSp>
          <p:nvGrpSpPr>
            <p:cNvPr id="54300" name="Group 26"/>
            <p:cNvGrpSpPr>
              <a:grpSpLocks/>
            </p:cNvGrpSpPr>
            <p:nvPr/>
          </p:nvGrpSpPr>
          <p:grpSpPr bwMode="auto">
            <a:xfrm>
              <a:off x="2969" y="1872"/>
              <a:ext cx="2126" cy="1392"/>
              <a:chOff x="2969" y="1872"/>
              <a:chExt cx="2126" cy="1392"/>
            </a:xfrm>
          </p:grpSpPr>
          <p:sp>
            <p:nvSpPr>
              <p:cNvPr id="54301" name="Line 27"/>
              <p:cNvSpPr>
                <a:spLocks noChangeShapeType="1"/>
              </p:cNvSpPr>
              <p:nvPr/>
            </p:nvSpPr>
            <p:spPr bwMode="auto">
              <a:xfrm flipV="1">
                <a:off x="3412" y="1872"/>
                <a:ext cx="1683" cy="10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grpSp>
            <p:nvGrpSpPr>
              <p:cNvPr id="54302" name="Group 28"/>
              <p:cNvGrpSpPr>
                <a:grpSpLocks/>
              </p:cNvGrpSpPr>
              <p:nvPr/>
            </p:nvGrpSpPr>
            <p:grpSpPr bwMode="auto">
              <a:xfrm>
                <a:off x="2969" y="3072"/>
                <a:ext cx="439" cy="192"/>
                <a:chOff x="2969" y="3072"/>
                <a:chExt cx="439" cy="192"/>
              </a:xfrm>
            </p:grpSpPr>
            <p:sp>
              <p:nvSpPr>
                <p:cNvPr id="54303" name="Line 29"/>
                <p:cNvSpPr>
                  <a:spLocks noChangeShapeType="1"/>
                </p:cNvSpPr>
                <p:nvPr/>
              </p:nvSpPr>
              <p:spPr bwMode="auto">
                <a:xfrm flipH="1">
                  <a:off x="3216" y="3168"/>
                  <a:ext cx="192"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54304" name="Text Box 30"/>
                <p:cNvSpPr txBox="1">
                  <a:spLocks noChangeArrowheads="1"/>
                </p:cNvSpPr>
                <p:nvPr/>
              </p:nvSpPr>
              <p:spPr bwMode="auto">
                <a:xfrm>
                  <a:off x="2969" y="3072"/>
                  <a:ext cx="35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sz="1400"/>
                    <a:t>K</a:t>
                  </a:r>
                  <a:r>
                    <a:rPr lang="de-DE" altLang="de-DE" sz="1400" baseline="-25000"/>
                    <a:t>f</a:t>
                  </a:r>
                  <a:endParaRPr lang="de-DE" altLang="de-DE" sz="1400"/>
                </a:p>
              </p:txBody>
            </p:sp>
          </p:grpSp>
        </p:grpSp>
      </p:grpSp>
      <p:grpSp>
        <p:nvGrpSpPr>
          <p:cNvPr id="10" name="Group 31"/>
          <p:cNvGrpSpPr>
            <a:grpSpLocks/>
          </p:cNvGrpSpPr>
          <p:nvPr/>
        </p:nvGrpSpPr>
        <p:grpSpPr bwMode="auto">
          <a:xfrm>
            <a:off x="6029325" y="4851400"/>
            <a:ext cx="2414588" cy="909638"/>
            <a:chOff x="3506" y="3056"/>
            <a:chExt cx="1404" cy="573"/>
          </a:xfrm>
        </p:grpSpPr>
        <p:sp>
          <p:nvSpPr>
            <p:cNvPr id="54293" name="Line 33"/>
            <p:cNvSpPr>
              <a:spLocks noChangeShapeType="1"/>
            </p:cNvSpPr>
            <p:nvPr/>
          </p:nvSpPr>
          <p:spPr bwMode="auto">
            <a:xfrm flipV="1">
              <a:off x="3666" y="3173"/>
              <a:ext cx="0" cy="240"/>
            </a:xfrm>
            <a:prstGeom prst="line">
              <a:avLst/>
            </a:prstGeom>
            <a:noFill/>
            <a:ln w="38100">
              <a:solidFill>
                <a:srgbClr val="00C600"/>
              </a:solidFill>
              <a:round/>
              <a:headEnd type="triangle" w="sm" len="sm"/>
              <a:tailEnd type="triangle" w="sm" len="sm"/>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54294" name="Line 36"/>
            <p:cNvSpPr>
              <a:spLocks noChangeShapeType="1"/>
            </p:cNvSpPr>
            <p:nvPr/>
          </p:nvSpPr>
          <p:spPr bwMode="auto">
            <a:xfrm flipV="1">
              <a:off x="3946" y="3250"/>
              <a:ext cx="0" cy="240"/>
            </a:xfrm>
            <a:prstGeom prst="line">
              <a:avLst/>
            </a:prstGeom>
            <a:noFill/>
            <a:ln w="38100">
              <a:solidFill>
                <a:srgbClr val="00C600"/>
              </a:solidFill>
              <a:round/>
              <a:headEnd type="triangle" w="sm" len="sm"/>
              <a:tailEnd type="triangle" w="sm" len="sm"/>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54295" name="Line 39"/>
            <p:cNvSpPr>
              <a:spLocks noChangeShapeType="1"/>
            </p:cNvSpPr>
            <p:nvPr/>
          </p:nvSpPr>
          <p:spPr bwMode="auto">
            <a:xfrm flipV="1">
              <a:off x="4229" y="3299"/>
              <a:ext cx="0" cy="240"/>
            </a:xfrm>
            <a:prstGeom prst="line">
              <a:avLst/>
            </a:prstGeom>
            <a:noFill/>
            <a:ln w="38100">
              <a:solidFill>
                <a:srgbClr val="00C600"/>
              </a:solidFill>
              <a:round/>
              <a:headEnd type="triangle" w="sm" len="sm"/>
              <a:tailEnd type="triangle" w="sm" len="sm"/>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54296" name="Line 42"/>
            <p:cNvSpPr>
              <a:spLocks noChangeShapeType="1"/>
            </p:cNvSpPr>
            <p:nvPr/>
          </p:nvSpPr>
          <p:spPr bwMode="auto">
            <a:xfrm flipV="1">
              <a:off x="4547" y="3344"/>
              <a:ext cx="0" cy="240"/>
            </a:xfrm>
            <a:prstGeom prst="line">
              <a:avLst/>
            </a:prstGeom>
            <a:noFill/>
            <a:ln w="38100">
              <a:solidFill>
                <a:srgbClr val="00C600"/>
              </a:solidFill>
              <a:round/>
              <a:headEnd type="triangle" w="sm" len="sm"/>
              <a:tailEnd type="triangle" w="sm" len="sm"/>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54297" name="Line 45"/>
            <p:cNvSpPr>
              <a:spLocks noChangeShapeType="1"/>
            </p:cNvSpPr>
            <p:nvPr/>
          </p:nvSpPr>
          <p:spPr bwMode="auto">
            <a:xfrm flipV="1">
              <a:off x="4910" y="3389"/>
              <a:ext cx="0" cy="240"/>
            </a:xfrm>
            <a:prstGeom prst="line">
              <a:avLst/>
            </a:prstGeom>
            <a:noFill/>
            <a:ln w="38100">
              <a:solidFill>
                <a:srgbClr val="00C600"/>
              </a:solidFill>
              <a:round/>
              <a:headEnd type="triangle" w="sm" len="sm"/>
              <a:tailEnd type="triangle" w="sm" len="sm"/>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54298" name="Line 48"/>
            <p:cNvSpPr>
              <a:spLocks noChangeShapeType="1"/>
            </p:cNvSpPr>
            <p:nvPr/>
          </p:nvSpPr>
          <p:spPr bwMode="auto">
            <a:xfrm flipV="1">
              <a:off x="3506" y="3056"/>
              <a:ext cx="0" cy="240"/>
            </a:xfrm>
            <a:prstGeom prst="line">
              <a:avLst/>
            </a:prstGeom>
            <a:noFill/>
            <a:ln w="38100">
              <a:solidFill>
                <a:srgbClr val="00C600"/>
              </a:solidFill>
              <a:round/>
              <a:headEnd type="triangle" w="sm" len="sm"/>
              <a:tailEnd type="triangle" w="sm" len="sm"/>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grpSp>
      <p:sp>
        <p:nvSpPr>
          <p:cNvPr id="54285" name="Text Box 50"/>
          <p:cNvSpPr txBox="1">
            <a:spLocks noChangeArrowheads="1"/>
          </p:cNvSpPr>
          <p:nvPr/>
        </p:nvSpPr>
        <p:spPr bwMode="auto">
          <a:xfrm>
            <a:off x="6904038" y="1412875"/>
            <a:ext cx="2808287"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r>
              <a:rPr lang="de-DE" altLang="de-DE" sz="1600">
                <a:solidFill>
                  <a:srgbClr val="FF0000"/>
                </a:solidFill>
                <a:sym typeface="Wingdings" panose="05000000000000000000" pitchFamily="2" charset="2"/>
              </a:rPr>
              <a:t> Gesamtkosten</a:t>
            </a:r>
          </a:p>
          <a:p>
            <a:pPr algn="l">
              <a:spcBef>
                <a:spcPct val="0"/>
              </a:spcBef>
            </a:pPr>
            <a:r>
              <a:rPr lang="de-DE" altLang="de-DE" sz="1600">
                <a:solidFill>
                  <a:srgbClr val="FF0000"/>
                </a:solidFill>
                <a:sym typeface="Wingdings" panose="05000000000000000000" pitchFamily="2" charset="2"/>
              </a:rPr>
              <a:t> Fixkosten je Stück</a:t>
            </a:r>
          </a:p>
          <a:p>
            <a:pPr algn="l">
              <a:spcBef>
                <a:spcPct val="0"/>
              </a:spcBef>
              <a:buFont typeface="Wingdings" panose="05000000000000000000" pitchFamily="2" charset="2"/>
              <a:buChar char="8"/>
            </a:pPr>
            <a:r>
              <a:rPr lang="de-DE" altLang="de-DE" sz="1600">
                <a:solidFill>
                  <a:srgbClr val="FF0000"/>
                </a:solidFill>
                <a:sym typeface="Wingdings" panose="05000000000000000000" pitchFamily="2" charset="2"/>
              </a:rPr>
              <a:t> Variable Kosten je Stück</a:t>
            </a:r>
          </a:p>
          <a:p>
            <a:pPr algn="l">
              <a:spcBef>
                <a:spcPct val="0"/>
              </a:spcBef>
              <a:buFont typeface="Wingdings" panose="05000000000000000000" pitchFamily="2" charset="2"/>
              <a:buChar char="8"/>
            </a:pPr>
            <a:r>
              <a:rPr lang="de-DE" altLang="de-DE" sz="1600">
                <a:solidFill>
                  <a:srgbClr val="FF0000"/>
                </a:solidFill>
                <a:sym typeface="Wingdings" panose="05000000000000000000" pitchFamily="2" charset="2"/>
              </a:rPr>
              <a:t> Gesamtkosten je Stück=</a:t>
            </a:r>
          </a:p>
          <a:p>
            <a:pPr algn="l">
              <a:spcBef>
                <a:spcPct val="0"/>
              </a:spcBef>
              <a:buFont typeface="Wingdings" panose="05000000000000000000" pitchFamily="2" charset="2"/>
              <a:buNone/>
            </a:pPr>
            <a:r>
              <a:rPr lang="de-DE" altLang="de-DE" sz="1600" b="1">
                <a:solidFill>
                  <a:srgbClr val="FF0000"/>
                </a:solidFill>
                <a:sym typeface="Wingdings" panose="05000000000000000000" pitchFamily="2" charset="2"/>
              </a:rPr>
              <a:t>     Stückkosten</a:t>
            </a:r>
          </a:p>
        </p:txBody>
      </p:sp>
      <p:sp>
        <p:nvSpPr>
          <p:cNvPr id="235571" name="Line 51"/>
          <p:cNvSpPr>
            <a:spLocks noChangeShapeType="1"/>
          </p:cNvSpPr>
          <p:nvPr/>
        </p:nvSpPr>
        <p:spPr bwMode="auto">
          <a:xfrm flipV="1">
            <a:off x="6030913" y="5480050"/>
            <a:ext cx="0" cy="381000"/>
          </a:xfrm>
          <a:prstGeom prst="line">
            <a:avLst/>
          </a:prstGeom>
          <a:noFill/>
          <a:ln w="38100">
            <a:solidFill>
              <a:srgbClr val="00C600"/>
            </a:solidFill>
            <a:round/>
            <a:headEnd type="triangle" w="sm" len="sm"/>
            <a:tailEnd type="triangle" w="sm" len="sm"/>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235572" name="Line 52"/>
          <p:cNvSpPr>
            <a:spLocks noChangeShapeType="1"/>
          </p:cNvSpPr>
          <p:nvPr/>
        </p:nvSpPr>
        <p:spPr bwMode="auto">
          <a:xfrm flipV="1">
            <a:off x="7823200" y="5487988"/>
            <a:ext cx="0" cy="381000"/>
          </a:xfrm>
          <a:prstGeom prst="line">
            <a:avLst/>
          </a:prstGeom>
          <a:noFill/>
          <a:ln w="38100">
            <a:solidFill>
              <a:srgbClr val="00C600"/>
            </a:solidFill>
            <a:round/>
            <a:headEnd type="triangle" w="sm" len="sm"/>
            <a:tailEnd type="triangle" w="sm" len="sm"/>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235573" name="Line 53"/>
          <p:cNvSpPr>
            <a:spLocks noChangeShapeType="1"/>
          </p:cNvSpPr>
          <p:nvPr/>
        </p:nvSpPr>
        <p:spPr bwMode="auto">
          <a:xfrm>
            <a:off x="5527675" y="5462588"/>
            <a:ext cx="3332163" cy="11112"/>
          </a:xfrm>
          <a:prstGeom prst="line">
            <a:avLst/>
          </a:prstGeom>
          <a:noFill/>
          <a:ln w="28575">
            <a:solidFill>
              <a:srgbClr val="00B600"/>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235574" name="Text Box 54"/>
          <p:cNvSpPr txBox="1">
            <a:spLocks noChangeArrowheads="1"/>
          </p:cNvSpPr>
          <p:nvPr/>
        </p:nvSpPr>
        <p:spPr bwMode="auto">
          <a:xfrm>
            <a:off x="4881563" y="5229225"/>
            <a:ext cx="720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sz="1800">
                <a:solidFill>
                  <a:srgbClr val="009C00"/>
                </a:solidFill>
              </a:rPr>
              <a:t>K</a:t>
            </a:r>
            <a:r>
              <a:rPr lang="de-DE" altLang="de-DE" sz="1800" baseline="-25000">
                <a:solidFill>
                  <a:srgbClr val="009C00"/>
                </a:solidFill>
              </a:rPr>
              <a:t>v</a:t>
            </a:r>
            <a:r>
              <a:rPr lang="de-DE" altLang="de-DE" sz="1800">
                <a:solidFill>
                  <a:srgbClr val="009C00"/>
                </a:solidFill>
              </a:rPr>
              <a:t>/x</a:t>
            </a:r>
          </a:p>
        </p:txBody>
      </p:sp>
      <p:sp>
        <p:nvSpPr>
          <p:cNvPr id="54290" name="Textfeld 22"/>
          <p:cNvSpPr txBox="1">
            <a:spLocks noChangeArrowheads="1"/>
          </p:cNvSpPr>
          <p:nvPr/>
        </p:nvSpPr>
        <p:spPr bwMode="auto">
          <a:xfrm>
            <a:off x="7381875" y="0"/>
            <a:ext cx="2071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dirty="0">
                <a:solidFill>
                  <a:srgbClr val="FF9900"/>
                </a:solidFill>
              </a:rPr>
              <a:t>5.4.3</a:t>
            </a:r>
          </a:p>
        </p:txBody>
      </p:sp>
      <p:sp>
        <p:nvSpPr>
          <p:cNvPr id="54291" name="Text Box 59"/>
          <p:cNvSpPr txBox="1">
            <a:spLocks noChangeArrowheads="1"/>
          </p:cNvSpPr>
          <p:nvPr/>
        </p:nvSpPr>
        <p:spPr bwMode="auto">
          <a:xfrm>
            <a:off x="3944938" y="3500438"/>
            <a:ext cx="1665287" cy="274637"/>
          </a:xfrm>
          <a:prstGeom prst="rect">
            <a:avLst/>
          </a:prstGeom>
          <a:noFill/>
          <a:ln>
            <a:noFill/>
          </a:ln>
          <a:effectLst/>
          <a:extLst>
            <a:ext uri="{909E8E84-426E-40DD-AFC4-6F175D3DCCD1}">
              <a14:hiddenFill xmlns:a14="http://schemas.microsoft.com/office/drawing/2010/main">
                <a:solidFill>
                  <a:srgbClr val="0099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r>
              <a:rPr lang="de-DE" altLang="de-DE" sz="1200"/>
              <a:t>=Fixkostendegression</a:t>
            </a:r>
          </a:p>
        </p:txBody>
      </p:sp>
      <p:sp>
        <p:nvSpPr>
          <p:cNvPr id="3" name="Textfeld 2"/>
          <p:cNvSpPr txBox="1">
            <a:spLocks noRot="1" noChangeAspect="1" noMove="1" noResize="1" noEditPoints="1" noAdjustHandles="1" noChangeArrowheads="1" noChangeShapeType="1" noTextEdit="1"/>
          </p:cNvSpPr>
          <p:nvPr/>
        </p:nvSpPr>
        <p:spPr>
          <a:xfrm>
            <a:off x="6428327" y="4905716"/>
            <a:ext cx="325217" cy="467500"/>
          </a:xfrm>
          <a:prstGeom prst="rect">
            <a:avLst/>
          </a:prstGeom>
          <a:blipFill rotWithShape="0">
            <a:blip r:embed="rId5"/>
            <a:stretch>
              <a:fillRect l="-1887"/>
            </a:stretch>
          </a:blipFill>
        </p:spPr>
        <p:txBody>
          <a:bodyPr/>
          <a:lstStyle/>
          <a:p>
            <a:r>
              <a:rPr lang="de-DE">
                <a:noFill/>
              </a:rPr>
              <a:t> </a:t>
            </a:r>
          </a:p>
        </p:txBody>
      </p:sp>
      <p:sp>
        <p:nvSpPr>
          <p:cNvPr id="2" name="Textfeld 1"/>
          <p:cNvSpPr txBox="1"/>
          <p:nvPr/>
        </p:nvSpPr>
        <p:spPr>
          <a:xfrm>
            <a:off x="4376936" y="6172201"/>
            <a:ext cx="4748014" cy="400110"/>
          </a:xfrm>
          <a:prstGeom prst="rect">
            <a:avLst/>
          </a:prstGeom>
          <a:noFill/>
        </p:spPr>
        <p:txBody>
          <a:bodyPr wrap="square" rtlCol="0">
            <a:spAutoFit/>
          </a:bodyPr>
          <a:lstStyle/>
          <a:p>
            <a:r>
              <a:rPr lang="de-DE" sz="2000" dirty="0" smtClean="0">
                <a:solidFill>
                  <a:srgbClr val="33CC33"/>
                </a:solidFill>
              </a:rPr>
              <a:t>Da K‘(x) konstant ist, ist hier K‘(x) = </a:t>
            </a:r>
            <a:r>
              <a:rPr lang="de-DE" sz="2000" dirty="0" err="1" smtClean="0">
                <a:solidFill>
                  <a:srgbClr val="33CC33"/>
                </a:solidFill>
              </a:rPr>
              <a:t>Kv</a:t>
            </a:r>
            <a:r>
              <a:rPr lang="de-DE" sz="2000" dirty="0" smtClean="0">
                <a:solidFill>
                  <a:srgbClr val="33CC33"/>
                </a:solidFill>
              </a:rPr>
              <a:t>/x</a:t>
            </a:r>
            <a:endParaRPr lang="de-DE" sz="2000" dirty="0">
              <a:solidFill>
                <a:srgbClr val="33CC33"/>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74"/>
                                        </p:tgtEl>
                                        <p:attrNameLst>
                                          <p:attrName>style.visibility</p:attrName>
                                        </p:attrNameLst>
                                      </p:cBhvr>
                                      <p:to>
                                        <p:strVal val="visible"/>
                                      </p:to>
                                    </p:set>
                                    <p:animEffect transition="in" filter="blinds(horizontal)">
                                      <p:cBhvr>
                                        <p:cTn id="7" dur="500"/>
                                        <p:tgtEl>
                                          <p:spTgt spid="235574"/>
                                        </p:tgtEl>
                                      </p:cBhvr>
                                    </p:animEffect>
                                  </p:childTnLst>
                                </p:cTn>
                              </p:par>
                            </p:childTnLst>
                          </p:cTn>
                        </p:par>
                        <p:par>
                          <p:cTn id="8" fill="hold" nodeType="afterGroup">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235573"/>
                                        </p:tgtEl>
                                        <p:attrNameLst>
                                          <p:attrName>style.visibility</p:attrName>
                                        </p:attrNameLst>
                                      </p:cBhvr>
                                      <p:to>
                                        <p:strVal val="visible"/>
                                      </p:to>
                                    </p:set>
                                    <p:animEffect transition="in" filter="strips(upRight)">
                                      <p:cBhvr>
                                        <p:cTn id="11" dur="500"/>
                                        <p:tgtEl>
                                          <p:spTgt spid="235573"/>
                                        </p:tgtEl>
                                      </p:cBhvr>
                                    </p:animEffect>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235571"/>
                                        </p:tgtEl>
                                        <p:attrNameLst>
                                          <p:attrName>style.visibility</p:attrName>
                                        </p:attrNameLst>
                                      </p:cBhvr>
                                      <p:to>
                                        <p:strVal val="visible"/>
                                      </p:to>
                                    </p:set>
                                  </p:childTnLst>
                                </p:cTn>
                              </p:par>
                            </p:childTnLst>
                          </p:cTn>
                        </p:par>
                        <p:par>
                          <p:cTn id="15" fill="hold" nodeType="afterGroup">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235572"/>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1" nodeType="clickEffect">
                                  <p:stCondLst>
                                    <p:cond delay="0"/>
                                  </p:stCondLst>
                                  <p:childTnLst>
                                    <p:animEffect transition="out" filter="blinds(horizontal)">
                                      <p:cBhvr>
                                        <p:cTn id="21" dur="500"/>
                                        <p:tgtEl>
                                          <p:spTgt spid="235573"/>
                                        </p:tgtEl>
                                      </p:cBhvr>
                                    </p:animEffect>
                                    <p:set>
                                      <p:cBhvr>
                                        <p:cTn id="22" dur="1" fill="hold">
                                          <p:stCondLst>
                                            <p:cond delay="499"/>
                                          </p:stCondLst>
                                        </p:cTn>
                                        <p:tgtEl>
                                          <p:spTgt spid="235573"/>
                                        </p:tgtEl>
                                        <p:attrNameLst>
                                          <p:attrName>style.visibility</p:attrName>
                                        </p:attrNameLst>
                                      </p:cBhvr>
                                      <p:to>
                                        <p:strVal val="hidden"/>
                                      </p:to>
                                    </p:set>
                                  </p:childTnLst>
                                </p:cTn>
                              </p:par>
                              <p:par>
                                <p:cTn id="23" presetID="3" presetClass="exit" presetSubtype="10" fill="hold" grpId="1" nodeType="withEffect">
                                  <p:stCondLst>
                                    <p:cond delay="0"/>
                                  </p:stCondLst>
                                  <p:childTnLst>
                                    <p:animEffect transition="out" filter="blinds(horizontal)">
                                      <p:cBhvr>
                                        <p:cTn id="24" dur="500"/>
                                        <p:tgtEl>
                                          <p:spTgt spid="235574"/>
                                        </p:tgtEl>
                                      </p:cBhvr>
                                    </p:animEffect>
                                    <p:set>
                                      <p:cBhvr>
                                        <p:cTn id="25" dur="1" fill="hold">
                                          <p:stCondLst>
                                            <p:cond delay="499"/>
                                          </p:stCondLst>
                                        </p:cTn>
                                        <p:tgtEl>
                                          <p:spTgt spid="235574"/>
                                        </p:tgtEl>
                                        <p:attrNameLst>
                                          <p:attrName>style.visibility</p:attrName>
                                        </p:attrNameLst>
                                      </p:cBhvr>
                                      <p:to>
                                        <p:strVal val="hidden"/>
                                      </p:to>
                                    </p:set>
                                  </p:childTnLst>
                                </p:cTn>
                              </p:par>
                              <p:par>
                                <p:cTn id="26" presetID="64" presetClass="path" presetSubtype="0" accel="50000" decel="50000" fill="hold" grpId="1" nodeType="withEffect">
                                  <p:stCondLst>
                                    <p:cond delay="0"/>
                                  </p:stCondLst>
                                  <p:childTnLst>
                                    <p:animMotion origin="layout" path="M -4.10256E-6 -1.85185E-6 L -0.00048 -0.09028 " pathEditMode="relative" rAng="0" ptsTypes="AA">
                                      <p:cBhvr>
                                        <p:cTn id="27" dur="2000" fill="hold"/>
                                        <p:tgtEl>
                                          <p:spTgt spid="235571"/>
                                        </p:tgtEl>
                                        <p:attrNameLst>
                                          <p:attrName>ppt_x</p:attrName>
                                          <p:attrName>ppt_y</p:attrName>
                                        </p:attrNameLst>
                                      </p:cBhvr>
                                      <p:rCtr x="-32" y="-4514"/>
                                    </p:animMotion>
                                  </p:childTnLst>
                                </p:cTn>
                              </p:par>
                              <p:par>
                                <p:cTn id="28" presetID="64" presetClass="path" presetSubtype="0" accel="50000" decel="50000" fill="hold" grpId="1" nodeType="withEffect">
                                  <p:stCondLst>
                                    <p:cond delay="0"/>
                                  </p:stCondLst>
                                  <p:childTnLst>
                                    <p:animMotion origin="layout" path="M -3.58974E-6 -4.44444E-6 L -3.58974E-6 -0.02361 " pathEditMode="relative" rAng="0" ptsTypes="AA">
                                      <p:cBhvr>
                                        <p:cTn id="29" dur="2000" fill="hold"/>
                                        <p:tgtEl>
                                          <p:spTgt spid="235572"/>
                                        </p:tgtEl>
                                        <p:attrNameLst>
                                          <p:attrName>ppt_x</p:attrName>
                                          <p:attrName>ppt_y</p:attrName>
                                        </p:attrNameLst>
                                      </p:cBhvr>
                                      <p:rCtr x="0" y="-1181"/>
                                    </p:animMotion>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ntr" presetSubtype="6"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downRight)">
                                      <p:cBhvr>
                                        <p:cTn id="34" dur="2000"/>
                                        <p:tgtEl>
                                          <p:spTgt spid="10"/>
                                        </p:tgtEl>
                                      </p:cBhvr>
                                    </p:animEffect>
                                  </p:childTnLst>
                                </p:cTn>
                              </p:par>
                            </p:childTnLst>
                          </p:cTn>
                        </p:par>
                        <p:par>
                          <p:cTn id="35" fill="hold" nodeType="afterGroup">
                            <p:stCondLst>
                              <p:cond delay="2000"/>
                            </p:stCondLst>
                            <p:childTnLst>
                              <p:par>
                                <p:cTn id="36" presetID="18" presetClass="entr" presetSubtype="6"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strips(downRight)">
                                      <p:cBhvr>
                                        <p:cTn id="3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1" grpId="0" animBg="1"/>
      <p:bldP spid="235571" grpId="1" animBg="1"/>
      <p:bldP spid="235572" grpId="0" animBg="1"/>
      <p:bldP spid="235572" grpId="1" animBg="1"/>
      <p:bldP spid="235573" grpId="0" animBg="1"/>
      <p:bldP spid="235573" grpId="1" animBg="1"/>
      <p:bldP spid="235574" grpId="0"/>
      <p:bldP spid="235574"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Steigende </a:t>
            </a:r>
            <a:r>
              <a:rPr lang="de-DE" dirty="0" err="1" smtClean="0"/>
              <a:t>Skalenertäge</a:t>
            </a:r>
            <a:endParaRPr lang="de-DE" dirty="0"/>
          </a:p>
        </p:txBody>
      </p:sp>
      <p:sp>
        <p:nvSpPr>
          <p:cNvPr id="3" name="Inhaltsplatzhalter 2"/>
          <p:cNvSpPr>
            <a:spLocks noGrp="1"/>
          </p:cNvSpPr>
          <p:nvPr>
            <p:ph sz="half" idx="1"/>
          </p:nvPr>
        </p:nvSpPr>
        <p:spPr/>
        <p:txBody>
          <a:bodyPr/>
          <a:lstStyle/>
          <a:p>
            <a:r>
              <a:rPr lang="de-DE" sz="2000" dirty="0" smtClean="0"/>
              <a:t>Die Effizienz der Produktion steigt mit wachsendem Output an; Andere Lesarten:</a:t>
            </a:r>
          </a:p>
          <a:p>
            <a:r>
              <a:rPr lang="de-DE" sz="2000" dirty="0" smtClean="0"/>
              <a:t>Je zusätzliche </a:t>
            </a:r>
            <a:r>
              <a:rPr lang="de-DE" sz="2000" dirty="0" err="1" smtClean="0"/>
              <a:t>Outputeinheit</a:t>
            </a:r>
            <a:r>
              <a:rPr lang="de-DE" sz="2000" dirty="0" smtClean="0"/>
              <a:t> werden immer geringere zusätzliche Inputmengen benötigt.</a:t>
            </a:r>
          </a:p>
          <a:p>
            <a:r>
              <a:rPr lang="de-DE" altLang="de-DE" sz="2000" dirty="0" smtClean="0"/>
              <a:t>Bei </a:t>
            </a:r>
            <a:r>
              <a:rPr lang="de-DE" altLang="de-DE" sz="2000" dirty="0"/>
              <a:t>gleichmäßiger Erhöhung des Inputs </a:t>
            </a:r>
            <a:r>
              <a:rPr lang="de-DE" altLang="de-DE" sz="2000" u="sng" dirty="0"/>
              <a:t>steigen</a:t>
            </a:r>
            <a:r>
              <a:rPr lang="de-DE" altLang="de-DE" sz="2000" dirty="0"/>
              <a:t> die </a:t>
            </a:r>
            <a:r>
              <a:rPr lang="de-DE" altLang="de-DE" sz="2000" dirty="0" err="1"/>
              <a:t>Output</a:t>
            </a:r>
            <a:r>
              <a:rPr lang="de-DE" altLang="de-DE" sz="2000" u="sng" dirty="0" err="1"/>
              <a:t>zuwächse</a:t>
            </a:r>
            <a:r>
              <a:rPr lang="de-DE" altLang="de-DE" sz="2000" dirty="0"/>
              <a:t> an</a:t>
            </a:r>
            <a:endParaRPr lang="de-DE" sz="2000" dirty="0"/>
          </a:p>
        </p:txBody>
      </p:sp>
      <p:sp>
        <p:nvSpPr>
          <p:cNvPr id="5" name="Foliennummernplatzhalter 4"/>
          <p:cNvSpPr>
            <a:spLocks noGrp="1"/>
          </p:cNvSpPr>
          <p:nvPr>
            <p:ph type="sldNum" sz="quarter" idx="10"/>
          </p:nvPr>
        </p:nvSpPr>
        <p:spPr/>
        <p:txBody>
          <a:bodyPr/>
          <a:lstStyle/>
          <a:p>
            <a:pPr>
              <a:defRPr/>
            </a:pPr>
            <a:fld id="{D87CF9D1-C923-4873-8F0F-2DFFBB25505F}" type="slidenum">
              <a:rPr lang="de-DE" altLang="de-DE" smtClean="0"/>
              <a:pPr>
                <a:defRPr/>
              </a:pPr>
              <a:t>36</a:t>
            </a:fld>
            <a:endParaRPr lang="de-DE" altLang="de-DE"/>
          </a:p>
        </p:txBody>
      </p:sp>
      <p:sp>
        <p:nvSpPr>
          <p:cNvPr id="6" name="Fußzeilenplatzhalter 5"/>
          <p:cNvSpPr>
            <a:spLocks noGrp="1"/>
          </p:cNvSpPr>
          <p:nvPr>
            <p:ph type="ftr" sz="quarter" idx="11"/>
          </p:nvPr>
        </p:nvSpPr>
        <p:spPr/>
        <p:txBody>
          <a:bodyPr/>
          <a:lstStyle/>
          <a:p>
            <a:pPr>
              <a:defRPr/>
            </a:pPr>
            <a:r>
              <a:rPr lang="de-DE" smtClean="0"/>
              <a:t>© Anselm Dohle-Beltinger 2017</a:t>
            </a:r>
            <a:endParaRPr lang="de-DE"/>
          </a:p>
        </p:txBody>
      </p:sp>
      <p:sp>
        <p:nvSpPr>
          <p:cNvPr id="7" name="Textfeld 6"/>
          <p:cNvSpPr txBox="1"/>
          <p:nvPr/>
        </p:nvSpPr>
        <p:spPr>
          <a:xfrm>
            <a:off x="4808984" y="1772816"/>
            <a:ext cx="4104456" cy="461665"/>
          </a:xfrm>
          <a:prstGeom prst="rect">
            <a:avLst/>
          </a:prstGeom>
          <a:noFill/>
        </p:spPr>
        <p:txBody>
          <a:bodyPr wrap="square" rtlCol="0">
            <a:spAutoFit/>
          </a:bodyPr>
          <a:lstStyle/>
          <a:p>
            <a:r>
              <a:rPr lang="de-DE" dirty="0" smtClean="0"/>
              <a:t>Produktionsfunktion</a:t>
            </a:r>
            <a:endParaRPr lang="de-DE" dirty="0"/>
          </a:p>
        </p:txBody>
      </p:sp>
      <p:cxnSp>
        <p:nvCxnSpPr>
          <p:cNvPr id="9" name="Gerade Verbindung mit Pfeil 8"/>
          <p:cNvCxnSpPr/>
          <p:nvPr/>
        </p:nvCxnSpPr>
        <p:spPr bwMode="auto">
          <a:xfrm flipV="1">
            <a:off x="4880992" y="2780928"/>
            <a:ext cx="0" cy="2592288"/>
          </a:xfrm>
          <a:prstGeom prst="straightConnector1">
            <a:avLst/>
          </a:prstGeom>
          <a:solidFill>
            <a:srgbClr val="0099FF"/>
          </a:solidFill>
          <a:ln w="9525" cap="flat" cmpd="sng" algn="ctr">
            <a:solidFill>
              <a:schemeClr val="tx1"/>
            </a:solidFill>
            <a:prstDash val="solid"/>
            <a:round/>
            <a:headEnd type="none" w="med" len="med"/>
            <a:tailEnd type="triangle"/>
          </a:ln>
          <a:effectLst/>
        </p:spPr>
      </p:cxnSp>
      <p:cxnSp>
        <p:nvCxnSpPr>
          <p:cNvPr id="11" name="Gerade Verbindung mit Pfeil 10"/>
          <p:cNvCxnSpPr/>
          <p:nvPr/>
        </p:nvCxnSpPr>
        <p:spPr bwMode="auto">
          <a:xfrm>
            <a:off x="4880992" y="5373216"/>
            <a:ext cx="2808312" cy="0"/>
          </a:xfrm>
          <a:prstGeom prst="straightConnector1">
            <a:avLst/>
          </a:prstGeom>
          <a:solidFill>
            <a:srgbClr val="0099FF"/>
          </a:solidFill>
          <a:ln w="9525" cap="flat" cmpd="sng" algn="ctr">
            <a:solidFill>
              <a:schemeClr val="tx1"/>
            </a:solidFill>
            <a:prstDash val="solid"/>
            <a:round/>
            <a:headEnd type="none" w="med" len="med"/>
            <a:tailEnd type="triangle"/>
          </a:ln>
          <a:effectLst/>
        </p:spPr>
      </p:cxnSp>
      <p:sp>
        <p:nvSpPr>
          <p:cNvPr id="12" name="Textfeld 11"/>
          <p:cNvSpPr txBox="1"/>
          <p:nvPr/>
        </p:nvSpPr>
        <p:spPr>
          <a:xfrm>
            <a:off x="4448944" y="2708920"/>
            <a:ext cx="360040" cy="461665"/>
          </a:xfrm>
          <a:prstGeom prst="rect">
            <a:avLst/>
          </a:prstGeom>
          <a:noFill/>
        </p:spPr>
        <p:txBody>
          <a:bodyPr wrap="square" rtlCol="0">
            <a:spAutoFit/>
          </a:bodyPr>
          <a:lstStyle/>
          <a:p>
            <a:r>
              <a:rPr lang="de-DE" dirty="0" smtClean="0"/>
              <a:t>x</a:t>
            </a:r>
            <a:endParaRPr lang="de-DE" dirty="0"/>
          </a:p>
        </p:txBody>
      </p:sp>
      <p:sp>
        <p:nvSpPr>
          <p:cNvPr id="13" name="Textfeld 12"/>
          <p:cNvSpPr txBox="1"/>
          <p:nvPr/>
        </p:nvSpPr>
        <p:spPr>
          <a:xfrm>
            <a:off x="7545288" y="5445224"/>
            <a:ext cx="288032" cy="461665"/>
          </a:xfrm>
          <a:prstGeom prst="rect">
            <a:avLst/>
          </a:prstGeom>
          <a:noFill/>
        </p:spPr>
        <p:txBody>
          <a:bodyPr wrap="square" rtlCol="0">
            <a:spAutoFit/>
          </a:bodyPr>
          <a:lstStyle/>
          <a:p>
            <a:r>
              <a:rPr lang="de-DE" dirty="0" smtClean="0"/>
              <a:t>v</a:t>
            </a:r>
            <a:endParaRPr lang="de-DE" dirty="0"/>
          </a:p>
        </p:txBody>
      </p:sp>
      <p:sp>
        <p:nvSpPr>
          <p:cNvPr id="14" name="Freihandform 13"/>
          <p:cNvSpPr/>
          <p:nvPr/>
        </p:nvSpPr>
        <p:spPr bwMode="auto">
          <a:xfrm>
            <a:off x="4879731" y="3323492"/>
            <a:ext cx="2461846" cy="2057400"/>
          </a:xfrm>
          <a:custGeom>
            <a:avLst/>
            <a:gdLst>
              <a:gd name="connsiteX0" fmla="*/ 0 w 2461846"/>
              <a:gd name="connsiteY0" fmla="*/ 2057400 h 2057400"/>
              <a:gd name="connsiteX1" fmla="*/ 1556238 w 2461846"/>
              <a:gd name="connsiteY1" fmla="*/ 1424354 h 2057400"/>
              <a:gd name="connsiteX2" fmla="*/ 2461846 w 2461846"/>
              <a:gd name="connsiteY2" fmla="*/ 0 h 2057400"/>
            </a:gdLst>
            <a:ahLst/>
            <a:cxnLst>
              <a:cxn ang="0">
                <a:pos x="connsiteX0" y="connsiteY0"/>
              </a:cxn>
              <a:cxn ang="0">
                <a:pos x="connsiteX1" y="connsiteY1"/>
              </a:cxn>
              <a:cxn ang="0">
                <a:pos x="connsiteX2" y="connsiteY2"/>
              </a:cxn>
            </a:cxnLst>
            <a:rect l="l" t="t" r="r" b="b"/>
            <a:pathLst>
              <a:path w="2461846" h="2057400">
                <a:moveTo>
                  <a:pt x="0" y="2057400"/>
                </a:moveTo>
                <a:cubicBezTo>
                  <a:pt x="572965" y="1912327"/>
                  <a:pt x="1145930" y="1767254"/>
                  <a:pt x="1556238" y="1424354"/>
                </a:cubicBezTo>
                <a:cubicBezTo>
                  <a:pt x="1966546" y="1081454"/>
                  <a:pt x="2214196" y="540727"/>
                  <a:pt x="2461846" y="0"/>
                </a:cubicBezTo>
              </a:path>
            </a:pathLst>
          </a:custGeom>
          <a:noFill/>
          <a:ln w="38100" cap="flat" cmpd="sng" algn="ctr">
            <a:solidFill>
              <a:srgbClr val="FF0000"/>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2400" b="0" i="0" u="none" strike="noStrike" cap="none" normalizeH="0" baseline="0" smtClean="0">
              <a:ln>
                <a:noFill/>
              </a:ln>
              <a:solidFill>
                <a:srgbClr val="FF0000"/>
              </a:solidFill>
              <a:effectLst/>
              <a:latin typeface="Arial" charset="0"/>
            </a:endParaRPr>
          </a:p>
        </p:txBody>
      </p:sp>
      <p:sp>
        <p:nvSpPr>
          <p:cNvPr id="15" name="Textfeld 22"/>
          <p:cNvSpPr txBox="1">
            <a:spLocks noChangeArrowheads="1"/>
          </p:cNvSpPr>
          <p:nvPr/>
        </p:nvSpPr>
        <p:spPr bwMode="auto">
          <a:xfrm>
            <a:off x="7381875" y="0"/>
            <a:ext cx="2071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dirty="0" smtClean="0">
                <a:solidFill>
                  <a:srgbClr val="FF9900"/>
                </a:solidFill>
              </a:rPr>
              <a:t>5.4.4</a:t>
            </a:r>
            <a:endParaRPr lang="de-DE" altLang="de-DE" sz="2800" b="1" dirty="0">
              <a:solidFill>
                <a:srgbClr val="FF9900"/>
              </a:solidFill>
            </a:endParaRPr>
          </a:p>
        </p:txBody>
      </p:sp>
    </p:spTree>
    <p:extLst>
      <p:ext uri="{BB962C8B-B14F-4D97-AF65-F5344CB8AC3E}">
        <p14:creationId xmlns:p14="http://schemas.microsoft.com/office/powerpoint/2010/main" val="13237587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Variable Kosten, Grenzkosten und variable Durchschnittskosten</a:t>
            </a:r>
            <a:endParaRPr lang="de-DE" dirty="0"/>
          </a:p>
        </p:txBody>
      </p:sp>
      <p:sp>
        <p:nvSpPr>
          <p:cNvPr id="3" name="Inhaltsplatzhalter 2"/>
          <p:cNvSpPr>
            <a:spLocks noGrp="1"/>
          </p:cNvSpPr>
          <p:nvPr>
            <p:ph sz="half" idx="1"/>
          </p:nvPr>
        </p:nvSpPr>
        <p:spPr>
          <a:xfrm>
            <a:off x="428625" y="1773238"/>
            <a:ext cx="3916455" cy="4679950"/>
          </a:xfrm>
        </p:spPr>
        <p:txBody>
          <a:bodyPr/>
          <a:lstStyle/>
          <a:p>
            <a:r>
              <a:rPr lang="de-DE" sz="2000" dirty="0" smtClean="0"/>
              <a:t>Die variablen Kosten steigen, aber mit sich verringernden Zuwächsen, da die benötigten Zusatzmengen abnehmen.</a:t>
            </a:r>
          </a:p>
          <a:p>
            <a:r>
              <a:rPr lang="de-DE" sz="2000" dirty="0" smtClean="0"/>
              <a:t>Die variablen Durchschnittskosten verlaufen über den Grenzkosten, da sie einen Durchschnitt aller Grenzkosten darstellen, also die höheren anfänglichen Grenzkosten eine Verschiebung bewirken.</a:t>
            </a:r>
            <a:endParaRPr lang="de-DE" sz="2000" dirty="0"/>
          </a:p>
        </p:txBody>
      </p:sp>
      <p:sp>
        <p:nvSpPr>
          <p:cNvPr id="5" name="Foliennummernplatzhalter 4"/>
          <p:cNvSpPr>
            <a:spLocks noGrp="1"/>
          </p:cNvSpPr>
          <p:nvPr>
            <p:ph type="sldNum" sz="quarter" idx="10"/>
          </p:nvPr>
        </p:nvSpPr>
        <p:spPr/>
        <p:txBody>
          <a:bodyPr/>
          <a:lstStyle/>
          <a:p>
            <a:pPr>
              <a:defRPr/>
            </a:pPr>
            <a:fld id="{D87CF9D1-C923-4873-8F0F-2DFFBB25505F}" type="slidenum">
              <a:rPr lang="de-DE" altLang="de-DE" smtClean="0"/>
              <a:pPr>
                <a:defRPr/>
              </a:pPr>
              <a:t>37</a:t>
            </a:fld>
            <a:endParaRPr lang="de-DE" altLang="de-DE"/>
          </a:p>
        </p:txBody>
      </p:sp>
      <p:sp>
        <p:nvSpPr>
          <p:cNvPr id="6" name="Fußzeilenplatzhalter 5"/>
          <p:cNvSpPr>
            <a:spLocks noGrp="1"/>
          </p:cNvSpPr>
          <p:nvPr>
            <p:ph type="ftr" sz="quarter" idx="11"/>
          </p:nvPr>
        </p:nvSpPr>
        <p:spPr/>
        <p:txBody>
          <a:bodyPr/>
          <a:lstStyle/>
          <a:p>
            <a:pPr>
              <a:defRPr/>
            </a:pPr>
            <a:r>
              <a:rPr lang="de-DE" smtClean="0"/>
              <a:t>© Anselm Dohle-Beltinger 2017</a:t>
            </a:r>
            <a:endParaRPr lang="de-DE"/>
          </a:p>
        </p:txBody>
      </p:sp>
      <p:cxnSp>
        <p:nvCxnSpPr>
          <p:cNvPr id="8" name="Gerade Verbindung mit Pfeil 7"/>
          <p:cNvCxnSpPr/>
          <p:nvPr/>
        </p:nvCxnSpPr>
        <p:spPr bwMode="auto">
          <a:xfrm flipV="1">
            <a:off x="4808984" y="1751012"/>
            <a:ext cx="0" cy="3838228"/>
          </a:xfrm>
          <a:prstGeom prst="straightConnector1">
            <a:avLst/>
          </a:prstGeom>
          <a:solidFill>
            <a:srgbClr val="0099FF"/>
          </a:solidFill>
          <a:ln w="9525" cap="flat" cmpd="sng" algn="ctr">
            <a:solidFill>
              <a:schemeClr val="tx1"/>
            </a:solidFill>
            <a:prstDash val="solid"/>
            <a:round/>
            <a:headEnd type="none" w="med" len="med"/>
            <a:tailEnd type="triangle"/>
          </a:ln>
          <a:effectLst/>
        </p:spPr>
      </p:cxnSp>
      <p:cxnSp>
        <p:nvCxnSpPr>
          <p:cNvPr id="10" name="Gerade Verbindung mit Pfeil 9"/>
          <p:cNvCxnSpPr/>
          <p:nvPr/>
        </p:nvCxnSpPr>
        <p:spPr bwMode="auto">
          <a:xfrm>
            <a:off x="4808984" y="5589240"/>
            <a:ext cx="3888432" cy="0"/>
          </a:xfrm>
          <a:prstGeom prst="straightConnector1">
            <a:avLst/>
          </a:prstGeom>
          <a:solidFill>
            <a:srgbClr val="0099FF"/>
          </a:solidFill>
          <a:ln w="9525" cap="flat" cmpd="sng" algn="ctr">
            <a:solidFill>
              <a:schemeClr val="tx1"/>
            </a:solidFill>
            <a:prstDash val="solid"/>
            <a:round/>
            <a:headEnd type="none" w="med" len="med"/>
            <a:tailEnd type="triangle"/>
          </a:ln>
          <a:effectLst/>
        </p:spPr>
      </p:cxnSp>
      <p:sp>
        <p:nvSpPr>
          <p:cNvPr id="11" name="Freihandform 10"/>
          <p:cNvSpPr/>
          <p:nvPr/>
        </p:nvSpPr>
        <p:spPr bwMode="auto">
          <a:xfrm>
            <a:off x="4809392" y="2338754"/>
            <a:ext cx="3780693" cy="3253154"/>
          </a:xfrm>
          <a:custGeom>
            <a:avLst/>
            <a:gdLst>
              <a:gd name="connsiteX0" fmla="*/ 0 w 3780693"/>
              <a:gd name="connsiteY0" fmla="*/ 3253154 h 3253154"/>
              <a:gd name="connsiteX1" fmla="*/ 1055077 w 3780693"/>
              <a:gd name="connsiteY1" fmla="*/ 1213338 h 3253154"/>
              <a:gd name="connsiteX2" fmla="*/ 3780693 w 3780693"/>
              <a:gd name="connsiteY2" fmla="*/ 0 h 3253154"/>
              <a:gd name="connsiteX0" fmla="*/ 0 w 3780693"/>
              <a:gd name="connsiteY0" fmla="*/ 3253154 h 3253154"/>
              <a:gd name="connsiteX1" fmla="*/ 1055077 w 3780693"/>
              <a:gd name="connsiteY1" fmla="*/ 1213338 h 3253154"/>
              <a:gd name="connsiteX2" fmla="*/ 3780693 w 3780693"/>
              <a:gd name="connsiteY2" fmla="*/ 0 h 3253154"/>
              <a:gd name="connsiteX0" fmla="*/ 0 w 3780693"/>
              <a:gd name="connsiteY0" fmla="*/ 3253154 h 3253154"/>
              <a:gd name="connsiteX1" fmla="*/ 1055077 w 3780693"/>
              <a:gd name="connsiteY1" fmla="*/ 1213338 h 3253154"/>
              <a:gd name="connsiteX2" fmla="*/ 3780693 w 3780693"/>
              <a:gd name="connsiteY2" fmla="*/ 0 h 3253154"/>
            </a:gdLst>
            <a:ahLst/>
            <a:cxnLst>
              <a:cxn ang="0">
                <a:pos x="connsiteX0" y="connsiteY0"/>
              </a:cxn>
              <a:cxn ang="0">
                <a:pos x="connsiteX1" y="connsiteY1"/>
              </a:cxn>
              <a:cxn ang="0">
                <a:pos x="connsiteX2" y="connsiteY2"/>
              </a:cxn>
            </a:cxnLst>
            <a:rect l="l" t="t" r="r" b="b"/>
            <a:pathLst>
              <a:path w="3780693" h="3253154">
                <a:moveTo>
                  <a:pt x="0" y="3253154"/>
                </a:moveTo>
                <a:cubicBezTo>
                  <a:pt x="212481" y="2504342"/>
                  <a:pt x="424962" y="1755530"/>
                  <a:pt x="1055077" y="1213338"/>
                </a:cubicBezTo>
                <a:cubicBezTo>
                  <a:pt x="1685193" y="671146"/>
                  <a:pt x="2697774" y="142142"/>
                  <a:pt x="3780693" y="0"/>
                </a:cubicBezTo>
              </a:path>
            </a:pathLst>
          </a:custGeom>
          <a:noFill/>
          <a:ln w="28575" cap="flat" cmpd="sng" algn="ctr">
            <a:solidFill>
              <a:srgbClr val="FF0000"/>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sp>
        <p:nvSpPr>
          <p:cNvPr id="12" name="Textfeld 11"/>
          <p:cNvSpPr txBox="1"/>
          <p:nvPr/>
        </p:nvSpPr>
        <p:spPr>
          <a:xfrm>
            <a:off x="4160912" y="1751011"/>
            <a:ext cx="504056" cy="830997"/>
          </a:xfrm>
          <a:prstGeom prst="rect">
            <a:avLst/>
          </a:prstGeom>
          <a:noFill/>
        </p:spPr>
        <p:txBody>
          <a:bodyPr wrap="square" rtlCol="0">
            <a:spAutoFit/>
          </a:bodyPr>
          <a:lstStyle/>
          <a:p>
            <a:r>
              <a:rPr lang="de-DE" dirty="0" err="1" smtClean="0">
                <a:solidFill>
                  <a:srgbClr val="FF0000"/>
                </a:solidFill>
              </a:rPr>
              <a:t>K</a:t>
            </a:r>
            <a:r>
              <a:rPr lang="de-DE" baseline="-25000" dirty="0" err="1" smtClean="0">
                <a:solidFill>
                  <a:srgbClr val="FF0000"/>
                </a:solidFill>
              </a:rPr>
              <a:t>v</a:t>
            </a:r>
            <a:endParaRPr lang="de-DE" dirty="0" smtClean="0">
              <a:solidFill>
                <a:srgbClr val="FF0000"/>
              </a:solidFill>
            </a:endParaRPr>
          </a:p>
          <a:p>
            <a:endParaRPr lang="de-DE" dirty="0"/>
          </a:p>
        </p:txBody>
      </p:sp>
      <p:sp>
        <p:nvSpPr>
          <p:cNvPr id="13" name="Freihandform 12"/>
          <p:cNvSpPr/>
          <p:nvPr/>
        </p:nvSpPr>
        <p:spPr bwMode="auto">
          <a:xfrm>
            <a:off x="4808984" y="4149080"/>
            <a:ext cx="3912985" cy="1090246"/>
          </a:xfrm>
          <a:custGeom>
            <a:avLst/>
            <a:gdLst>
              <a:gd name="connsiteX0" fmla="*/ 0 w 3877407"/>
              <a:gd name="connsiteY0" fmla="*/ 0 h 1090246"/>
              <a:gd name="connsiteX1" fmla="*/ 1125415 w 3877407"/>
              <a:gd name="connsiteY1" fmla="*/ 800100 h 1090246"/>
              <a:gd name="connsiteX2" fmla="*/ 3877407 w 3877407"/>
              <a:gd name="connsiteY2" fmla="*/ 1090246 h 1090246"/>
            </a:gdLst>
            <a:ahLst/>
            <a:cxnLst>
              <a:cxn ang="0">
                <a:pos x="connsiteX0" y="connsiteY0"/>
              </a:cxn>
              <a:cxn ang="0">
                <a:pos x="connsiteX1" y="connsiteY1"/>
              </a:cxn>
              <a:cxn ang="0">
                <a:pos x="connsiteX2" y="connsiteY2"/>
              </a:cxn>
            </a:cxnLst>
            <a:rect l="l" t="t" r="r" b="b"/>
            <a:pathLst>
              <a:path w="3877407" h="1090246">
                <a:moveTo>
                  <a:pt x="0" y="0"/>
                </a:moveTo>
                <a:cubicBezTo>
                  <a:pt x="239590" y="309196"/>
                  <a:pt x="479181" y="618392"/>
                  <a:pt x="1125415" y="800100"/>
                </a:cubicBezTo>
                <a:cubicBezTo>
                  <a:pt x="1771649" y="981808"/>
                  <a:pt x="2824528" y="1036027"/>
                  <a:pt x="3877407" y="1090246"/>
                </a:cubicBezTo>
              </a:path>
            </a:pathLst>
          </a:custGeom>
          <a:noFill/>
          <a:ln w="9525" cap="flat" cmpd="sng" algn="ctr">
            <a:solidFill>
              <a:schemeClr val="tx1"/>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cxnSp>
        <p:nvCxnSpPr>
          <p:cNvPr id="15" name="Gerade Verbindung mit Pfeil 14"/>
          <p:cNvCxnSpPr/>
          <p:nvPr/>
        </p:nvCxnSpPr>
        <p:spPr bwMode="auto">
          <a:xfrm>
            <a:off x="4953001" y="4365104"/>
            <a:ext cx="0" cy="1224136"/>
          </a:xfrm>
          <a:prstGeom prst="straightConnector1">
            <a:avLst/>
          </a:prstGeom>
          <a:solidFill>
            <a:srgbClr val="0099FF"/>
          </a:solidFill>
          <a:ln w="9525" cap="flat" cmpd="sng" algn="ctr">
            <a:solidFill>
              <a:schemeClr val="tx1"/>
            </a:solidFill>
            <a:prstDash val="solid"/>
            <a:round/>
            <a:headEnd type="none" w="med" len="med"/>
            <a:tailEnd type="triangle"/>
          </a:ln>
          <a:effectLst/>
        </p:spPr>
      </p:cxnSp>
      <p:cxnSp>
        <p:nvCxnSpPr>
          <p:cNvPr id="17" name="Gerade Verbindung mit Pfeil 16"/>
          <p:cNvCxnSpPr/>
          <p:nvPr/>
        </p:nvCxnSpPr>
        <p:spPr bwMode="auto">
          <a:xfrm>
            <a:off x="5313040" y="4653136"/>
            <a:ext cx="0" cy="936104"/>
          </a:xfrm>
          <a:prstGeom prst="straightConnector1">
            <a:avLst/>
          </a:prstGeom>
          <a:solidFill>
            <a:srgbClr val="0099FF"/>
          </a:solidFill>
          <a:ln w="9525" cap="flat" cmpd="sng" algn="ctr">
            <a:solidFill>
              <a:schemeClr val="tx1"/>
            </a:solidFill>
            <a:prstDash val="solid"/>
            <a:round/>
            <a:headEnd type="none" w="med" len="med"/>
            <a:tailEnd type="triangle"/>
          </a:ln>
          <a:effectLst/>
        </p:spPr>
      </p:cxnSp>
      <p:cxnSp>
        <p:nvCxnSpPr>
          <p:cNvPr id="19" name="Gerade Verbindung mit Pfeil 18"/>
          <p:cNvCxnSpPr/>
          <p:nvPr/>
        </p:nvCxnSpPr>
        <p:spPr bwMode="auto">
          <a:xfrm>
            <a:off x="5694363" y="4869160"/>
            <a:ext cx="0" cy="720080"/>
          </a:xfrm>
          <a:prstGeom prst="straightConnector1">
            <a:avLst/>
          </a:prstGeom>
          <a:solidFill>
            <a:srgbClr val="0099FF"/>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0" name="Textfeld 19"/>
              <p:cNvSpPr txBox="1"/>
              <p:nvPr/>
            </p:nvSpPr>
            <p:spPr>
              <a:xfrm>
                <a:off x="5694362" y="4922630"/>
                <a:ext cx="607923" cy="7012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de-DE" i="1" smtClean="0">
                              <a:latin typeface="Cambria Math" panose="02040503050406030204" pitchFamily="18" charset="0"/>
                            </a:rPr>
                          </m:ctrlPr>
                        </m:fPr>
                        <m:num>
                          <m:r>
                            <a:rPr lang="de-DE" i="1" smtClean="0">
                              <a:latin typeface="Cambria Math" panose="02040503050406030204" pitchFamily="18" charset="0"/>
                            </a:rPr>
                            <m:t>𝑑</m:t>
                          </m:r>
                          <m:sSub>
                            <m:sSubPr>
                              <m:ctrlPr>
                                <a:rPr lang="de-DE" i="1" smtClean="0">
                                  <a:latin typeface="Cambria Math" panose="02040503050406030204" pitchFamily="18" charset="0"/>
                                </a:rPr>
                              </m:ctrlPr>
                            </m:sSubPr>
                            <m:e>
                              <m:r>
                                <a:rPr lang="de-DE" b="0" i="1" smtClean="0">
                                  <a:latin typeface="Cambria Math" panose="02040503050406030204" pitchFamily="18" charset="0"/>
                                </a:rPr>
                                <m:t>𝐾</m:t>
                              </m:r>
                            </m:e>
                            <m:sub>
                              <m:r>
                                <a:rPr lang="de-DE" b="0" i="1" smtClean="0">
                                  <a:latin typeface="Cambria Math" panose="02040503050406030204" pitchFamily="18" charset="0"/>
                                </a:rPr>
                                <m:t>𝑣</m:t>
                              </m:r>
                            </m:sub>
                          </m:sSub>
                        </m:num>
                        <m:den>
                          <m:r>
                            <a:rPr lang="de-DE" i="1" smtClean="0">
                              <a:latin typeface="Cambria Math" panose="02040503050406030204" pitchFamily="18" charset="0"/>
                            </a:rPr>
                            <m:t>𝑑𝑥</m:t>
                          </m:r>
                        </m:den>
                      </m:f>
                    </m:oMath>
                  </m:oMathPara>
                </a14:m>
                <a:endParaRPr lang="de-DE" dirty="0"/>
              </a:p>
            </p:txBody>
          </p:sp>
        </mc:Choice>
        <mc:Fallback xmlns="">
          <p:sp>
            <p:nvSpPr>
              <p:cNvPr id="20" name="Textfeld 19"/>
              <p:cNvSpPr txBox="1">
                <a:spLocks noRot="1" noChangeAspect="1" noMove="1" noResize="1" noEditPoints="1" noAdjustHandles="1" noChangeArrowheads="1" noChangeShapeType="1" noTextEdit="1"/>
              </p:cNvSpPr>
              <p:nvPr/>
            </p:nvSpPr>
            <p:spPr>
              <a:xfrm>
                <a:off x="5694362" y="4922630"/>
                <a:ext cx="607923" cy="701282"/>
              </a:xfrm>
              <a:prstGeom prst="rect">
                <a:avLst/>
              </a:prstGeom>
              <a:blipFill rotWithShape="0">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1" name="Freihandform 20"/>
              <p:cNvSpPr/>
              <p:nvPr/>
            </p:nvSpPr>
            <p:spPr bwMode="auto">
              <a:xfrm>
                <a:off x="4809392" y="4167554"/>
                <a:ext cx="4255477" cy="1019908"/>
              </a:xfrm>
              <a:custGeom>
                <a:avLst/>
                <a:gdLst>
                  <a:gd name="connsiteX0" fmla="*/ 0 w 4255477"/>
                  <a:gd name="connsiteY0" fmla="*/ 0 h 1019908"/>
                  <a:gd name="connsiteX1" fmla="*/ 1389185 w 4255477"/>
                  <a:gd name="connsiteY1" fmla="*/ 720969 h 1019908"/>
                  <a:gd name="connsiteX2" fmla="*/ 4255477 w 4255477"/>
                  <a:gd name="connsiteY2" fmla="*/ 1019908 h 1019908"/>
                </a:gdLst>
                <a:ahLst/>
                <a:cxnLst>
                  <a:cxn ang="0">
                    <a:pos x="connsiteX0" y="connsiteY0"/>
                  </a:cxn>
                  <a:cxn ang="0">
                    <a:pos x="connsiteX1" y="connsiteY1"/>
                  </a:cxn>
                  <a:cxn ang="0">
                    <a:pos x="connsiteX2" y="connsiteY2"/>
                  </a:cxn>
                </a:cxnLst>
                <a:rect l="l" t="t" r="r" b="b"/>
                <a:pathLst>
                  <a:path w="4255477" h="1019908">
                    <a:moveTo>
                      <a:pt x="0" y="0"/>
                    </a:moveTo>
                    <a:cubicBezTo>
                      <a:pt x="339969" y="275492"/>
                      <a:pt x="679939" y="550984"/>
                      <a:pt x="1389185" y="720969"/>
                    </a:cubicBezTo>
                    <a:cubicBezTo>
                      <a:pt x="2098431" y="890954"/>
                      <a:pt x="3176954" y="955431"/>
                      <a:pt x="4255477" y="1019908"/>
                    </a:cubicBezTo>
                  </a:path>
                </a:pathLst>
              </a:custGeom>
              <a:noFill/>
              <a:ln w="38100" cap="flat" cmpd="sng" algn="ctr">
                <a:solidFill>
                  <a:srgbClr val="33CC33"/>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de-DE" sz="2400" b="0" i="1" u="none" strike="noStrike" cap="none" normalizeH="0" baseline="0" smtClean="0">
                              <a:ln>
                                <a:noFill/>
                              </a:ln>
                              <a:solidFill>
                                <a:srgbClr val="33CC33"/>
                              </a:solidFill>
                              <a:effectLst/>
                              <a:latin typeface="Cambria Math" panose="02040503050406030204" pitchFamily="18" charset="0"/>
                            </a:rPr>
                          </m:ctrlPr>
                        </m:fPr>
                        <m:num>
                          <m:sSub>
                            <m:sSubPr>
                              <m:ctrlPr>
                                <a:rPr kumimoji="0" lang="de-DE" sz="2400" b="0" i="1" u="none" strike="noStrike" cap="none" normalizeH="0" baseline="0" smtClean="0">
                                  <a:ln>
                                    <a:noFill/>
                                  </a:ln>
                                  <a:solidFill>
                                    <a:srgbClr val="33CC33"/>
                                  </a:solidFill>
                                  <a:effectLst/>
                                  <a:latin typeface="Cambria Math" panose="02040503050406030204" pitchFamily="18" charset="0"/>
                                </a:rPr>
                              </m:ctrlPr>
                            </m:sSubPr>
                            <m:e>
                              <m:r>
                                <a:rPr kumimoji="0" lang="de-DE" sz="2400" b="0" i="1" u="none" strike="noStrike" cap="none" normalizeH="0" baseline="0" smtClean="0">
                                  <a:ln>
                                    <a:noFill/>
                                  </a:ln>
                                  <a:solidFill>
                                    <a:srgbClr val="33CC33"/>
                                  </a:solidFill>
                                  <a:effectLst/>
                                  <a:latin typeface="Cambria Math" panose="02040503050406030204" pitchFamily="18" charset="0"/>
                                </a:rPr>
                                <m:t>𝐾</m:t>
                              </m:r>
                            </m:e>
                            <m:sub>
                              <m:r>
                                <a:rPr kumimoji="0" lang="de-DE" sz="2400" b="0" i="1" u="none" strike="noStrike" cap="none" normalizeH="0" baseline="0" smtClean="0">
                                  <a:ln>
                                    <a:noFill/>
                                  </a:ln>
                                  <a:solidFill>
                                    <a:srgbClr val="33CC33"/>
                                  </a:solidFill>
                                  <a:effectLst/>
                                  <a:latin typeface="Cambria Math" panose="02040503050406030204" pitchFamily="18" charset="0"/>
                                </a:rPr>
                                <m:t>𝑣</m:t>
                              </m:r>
                            </m:sub>
                          </m:sSub>
                        </m:num>
                        <m:den>
                          <m:r>
                            <a:rPr kumimoji="0" lang="de-DE" sz="2400" b="0" i="1" u="none" strike="noStrike" cap="none" normalizeH="0" baseline="0" smtClean="0">
                              <a:ln>
                                <a:noFill/>
                              </a:ln>
                              <a:solidFill>
                                <a:srgbClr val="33CC33"/>
                              </a:solidFill>
                              <a:effectLst/>
                              <a:latin typeface="Cambria Math" panose="02040503050406030204" pitchFamily="18" charset="0"/>
                            </a:rPr>
                            <m:t>𝑥</m:t>
                          </m:r>
                        </m:den>
                      </m:f>
                    </m:oMath>
                  </m:oMathPara>
                </a14:m>
                <a:endParaRPr kumimoji="0" lang="de-DE" sz="2400" b="0" i="0" u="none" strike="noStrike" cap="none" normalizeH="0" baseline="0" dirty="0" smtClean="0">
                  <a:ln>
                    <a:noFill/>
                  </a:ln>
                  <a:solidFill>
                    <a:srgbClr val="33CC33"/>
                  </a:solidFill>
                  <a:effectLst/>
                  <a:latin typeface="Arial" charset="0"/>
                </a:endParaRPr>
              </a:p>
            </p:txBody>
          </p:sp>
        </mc:Choice>
        <mc:Fallback xmlns="">
          <p:sp>
            <p:nvSpPr>
              <p:cNvPr id="21" name="Freihandform 20"/>
              <p:cNvSpPr>
                <a:spLocks noRot="1" noChangeAspect="1" noMove="1" noResize="1" noEditPoints="1" noAdjustHandles="1" noChangeArrowheads="1" noChangeShapeType="1" noTextEdit="1"/>
              </p:cNvSpPr>
              <p:nvPr/>
            </p:nvSpPr>
            <p:spPr bwMode="auto">
              <a:xfrm>
                <a:off x="4809392" y="4167554"/>
                <a:ext cx="4255477" cy="1019908"/>
              </a:xfrm>
              <a:custGeom>
                <a:avLst/>
                <a:gdLst>
                  <a:gd name="connsiteX0" fmla="*/ 0 w 4255477"/>
                  <a:gd name="connsiteY0" fmla="*/ 0 h 1019908"/>
                  <a:gd name="connsiteX1" fmla="*/ 1389185 w 4255477"/>
                  <a:gd name="connsiteY1" fmla="*/ 720969 h 1019908"/>
                  <a:gd name="connsiteX2" fmla="*/ 4255477 w 4255477"/>
                  <a:gd name="connsiteY2" fmla="*/ 1019908 h 1019908"/>
                </a:gdLst>
                <a:ahLst/>
                <a:cxnLst>
                  <a:cxn ang="0">
                    <a:pos x="connsiteX0" y="connsiteY0"/>
                  </a:cxn>
                  <a:cxn ang="0">
                    <a:pos x="connsiteX1" y="connsiteY1"/>
                  </a:cxn>
                  <a:cxn ang="0">
                    <a:pos x="connsiteX2" y="connsiteY2"/>
                  </a:cxn>
                </a:cxnLst>
                <a:rect l="l" t="t" r="r" b="b"/>
                <a:pathLst>
                  <a:path w="4255477" h="1019908">
                    <a:moveTo>
                      <a:pt x="0" y="0"/>
                    </a:moveTo>
                    <a:cubicBezTo>
                      <a:pt x="339969" y="275492"/>
                      <a:pt x="679939" y="550984"/>
                      <a:pt x="1389185" y="720969"/>
                    </a:cubicBezTo>
                    <a:cubicBezTo>
                      <a:pt x="2098431" y="890954"/>
                      <a:pt x="3176954" y="955431"/>
                      <a:pt x="4255477" y="1019908"/>
                    </a:cubicBezTo>
                  </a:path>
                </a:pathLst>
              </a:custGeom>
              <a:blipFill rotWithShape="0">
                <a:blip r:embed="rId3"/>
                <a:stretch>
                  <a:fillRect/>
                </a:stretch>
              </a:blipFill>
              <a:ln w="38100" cap="flat" cmpd="sng" algn="ctr">
                <a:solidFill>
                  <a:srgbClr val="33CC33"/>
                </a:solidFill>
                <a:prstDash val="solid"/>
                <a:round/>
                <a:headEnd type="none" w="med" len="med"/>
                <a:tailEnd type="none" w="med" len="med"/>
              </a:ln>
              <a:effectLst/>
            </p:spPr>
            <p:txBody>
              <a:bodyPr/>
              <a:lstStyle/>
              <a:p>
                <a:r>
                  <a:rPr lang="de-DE">
                    <a:noFill/>
                  </a:rPr>
                  <a:t> </a:t>
                </a:r>
              </a:p>
            </p:txBody>
          </p:sp>
        </mc:Fallback>
      </mc:AlternateContent>
      <p:sp>
        <p:nvSpPr>
          <p:cNvPr id="22" name="Textfeld 22"/>
          <p:cNvSpPr txBox="1">
            <a:spLocks noChangeArrowheads="1"/>
          </p:cNvSpPr>
          <p:nvPr/>
        </p:nvSpPr>
        <p:spPr bwMode="auto">
          <a:xfrm>
            <a:off x="7381875" y="0"/>
            <a:ext cx="2071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dirty="0" smtClean="0">
                <a:solidFill>
                  <a:srgbClr val="FF9900"/>
                </a:solidFill>
              </a:rPr>
              <a:t>5.4.4</a:t>
            </a:r>
            <a:endParaRPr lang="de-DE" altLang="de-DE" sz="2800" b="1" dirty="0">
              <a:solidFill>
                <a:srgbClr val="FF9900"/>
              </a:solidFill>
            </a:endParaRPr>
          </a:p>
        </p:txBody>
      </p:sp>
      <p:sp>
        <p:nvSpPr>
          <p:cNvPr id="4" name="Textfeld 3"/>
          <p:cNvSpPr txBox="1"/>
          <p:nvPr/>
        </p:nvSpPr>
        <p:spPr>
          <a:xfrm>
            <a:off x="8590085" y="5445224"/>
            <a:ext cx="474784" cy="461665"/>
          </a:xfrm>
          <a:prstGeom prst="rect">
            <a:avLst/>
          </a:prstGeom>
          <a:noFill/>
        </p:spPr>
        <p:txBody>
          <a:bodyPr wrap="square" rtlCol="0">
            <a:spAutoFit/>
          </a:bodyPr>
          <a:lstStyle/>
          <a:p>
            <a:r>
              <a:rPr lang="de-DE" dirty="0" smtClean="0"/>
              <a:t>x</a:t>
            </a:r>
            <a:endParaRPr lang="de-DE" dirty="0"/>
          </a:p>
        </p:txBody>
      </p:sp>
    </p:spTree>
    <p:extLst>
      <p:ext uri="{BB962C8B-B14F-4D97-AF65-F5344CB8AC3E}">
        <p14:creationId xmlns:p14="http://schemas.microsoft.com/office/powerpoint/2010/main" val="58332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Gesamt- und Durchschnittskosten</a:t>
            </a:r>
            <a:endParaRPr lang="de-DE" dirty="0"/>
          </a:p>
        </p:txBody>
      </p:sp>
      <p:sp>
        <p:nvSpPr>
          <p:cNvPr id="3" name="Inhaltsplatzhalter 2"/>
          <p:cNvSpPr>
            <a:spLocks noGrp="1"/>
          </p:cNvSpPr>
          <p:nvPr>
            <p:ph sz="half" idx="1"/>
          </p:nvPr>
        </p:nvSpPr>
        <p:spPr/>
        <p:txBody>
          <a:bodyPr/>
          <a:lstStyle/>
          <a:p>
            <a:r>
              <a:rPr lang="de-DE" sz="2000" dirty="0" smtClean="0"/>
              <a:t>Steigende Skalenerträge sind meist nur kurzfristig anzutreffen; sie neigen dazu, später in sinkende Skalenerträge überzugehen</a:t>
            </a:r>
          </a:p>
          <a:p>
            <a:r>
              <a:rPr lang="de-DE" sz="2000" dirty="0" smtClean="0"/>
              <a:t>Beispiele: Warmlaufen eines Automotors; Erhöhen der Packungsdichte von Nuklearbrennstoff zur Schaffung der Kettenreaktion</a:t>
            </a:r>
            <a:r>
              <a:rPr lang="de-DE" sz="2000" dirty="0"/>
              <a:t>;</a:t>
            </a:r>
            <a:r>
              <a:rPr lang="de-DE" sz="2000" dirty="0" smtClean="0"/>
              <a:t> Plätzchenbacken</a:t>
            </a:r>
          </a:p>
        </p:txBody>
      </p:sp>
      <p:sp>
        <p:nvSpPr>
          <p:cNvPr id="5" name="Foliennummernplatzhalter 4"/>
          <p:cNvSpPr>
            <a:spLocks noGrp="1"/>
          </p:cNvSpPr>
          <p:nvPr>
            <p:ph type="sldNum" sz="quarter" idx="10"/>
          </p:nvPr>
        </p:nvSpPr>
        <p:spPr/>
        <p:txBody>
          <a:bodyPr/>
          <a:lstStyle/>
          <a:p>
            <a:pPr>
              <a:defRPr/>
            </a:pPr>
            <a:fld id="{D87CF9D1-C923-4873-8F0F-2DFFBB25505F}" type="slidenum">
              <a:rPr lang="de-DE" altLang="de-DE" smtClean="0"/>
              <a:pPr>
                <a:defRPr/>
              </a:pPr>
              <a:t>38</a:t>
            </a:fld>
            <a:endParaRPr lang="de-DE" altLang="de-DE"/>
          </a:p>
        </p:txBody>
      </p:sp>
      <p:sp>
        <p:nvSpPr>
          <p:cNvPr id="6" name="Fußzeilenplatzhalter 5"/>
          <p:cNvSpPr>
            <a:spLocks noGrp="1"/>
          </p:cNvSpPr>
          <p:nvPr>
            <p:ph type="ftr" sz="quarter" idx="11"/>
          </p:nvPr>
        </p:nvSpPr>
        <p:spPr/>
        <p:txBody>
          <a:bodyPr/>
          <a:lstStyle/>
          <a:p>
            <a:pPr>
              <a:defRPr/>
            </a:pPr>
            <a:r>
              <a:rPr lang="de-DE" smtClean="0"/>
              <a:t>© Anselm Dohle-Beltinger 2017</a:t>
            </a:r>
            <a:endParaRPr lang="de-DE"/>
          </a:p>
        </p:txBody>
      </p:sp>
      <p:cxnSp>
        <p:nvCxnSpPr>
          <p:cNvPr id="8" name="Gerade Verbindung mit Pfeil 7"/>
          <p:cNvCxnSpPr/>
          <p:nvPr/>
        </p:nvCxnSpPr>
        <p:spPr bwMode="auto">
          <a:xfrm flipV="1">
            <a:off x="4520952" y="1751012"/>
            <a:ext cx="0" cy="3838228"/>
          </a:xfrm>
          <a:prstGeom prst="straightConnector1">
            <a:avLst/>
          </a:prstGeom>
          <a:solidFill>
            <a:srgbClr val="0099FF"/>
          </a:solidFill>
          <a:ln w="9525" cap="flat" cmpd="sng" algn="ctr">
            <a:solidFill>
              <a:schemeClr val="tx1"/>
            </a:solidFill>
            <a:prstDash val="solid"/>
            <a:round/>
            <a:headEnd type="none" w="med" len="med"/>
            <a:tailEnd type="triangle"/>
          </a:ln>
          <a:effectLst/>
        </p:spPr>
      </p:cxnSp>
      <p:cxnSp>
        <p:nvCxnSpPr>
          <p:cNvPr id="10" name="Gerade Verbindung mit Pfeil 9"/>
          <p:cNvCxnSpPr/>
          <p:nvPr/>
        </p:nvCxnSpPr>
        <p:spPr bwMode="auto">
          <a:xfrm>
            <a:off x="4520952" y="5589240"/>
            <a:ext cx="3816424" cy="0"/>
          </a:xfrm>
          <a:prstGeom prst="straightConnector1">
            <a:avLst/>
          </a:prstGeom>
          <a:solidFill>
            <a:srgbClr val="0099FF"/>
          </a:solidFill>
          <a:ln w="9525" cap="flat" cmpd="sng" algn="ctr">
            <a:solidFill>
              <a:schemeClr val="tx1"/>
            </a:solidFill>
            <a:prstDash val="solid"/>
            <a:round/>
            <a:headEnd type="none" w="med" len="med"/>
            <a:tailEnd type="triangle"/>
          </a:ln>
          <a:effectLst/>
        </p:spPr>
      </p:cxnSp>
      <p:sp>
        <p:nvSpPr>
          <p:cNvPr id="11" name="Freihandform 10"/>
          <p:cNvSpPr/>
          <p:nvPr/>
        </p:nvSpPr>
        <p:spPr bwMode="auto">
          <a:xfrm>
            <a:off x="4659923" y="4747846"/>
            <a:ext cx="3525715" cy="782516"/>
          </a:xfrm>
          <a:custGeom>
            <a:avLst/>
            <a:gdLst>
              <a:gd name="connsiteX0" fmla="*/ 0 w 3525715"/>
              <a:gd name="connsiteY0" fmla="*/ 0 h 782516"/>
              <a:gd name="connsiteX1" fmla="*/ 826477 w 3525715"/>
              <a:gd name="connsiteY1" fmla="*/ 580292 h 782516"/>
              <a:gd name="connsiteX2" fmla="*/ 3525715 w 3525715"/>
              <a:gd name="connsiteY2" fmla="*/ 782516 h 782516"/>
            </a:gdLst>
            <a:ahLst/>
            <a:cxnLst>
              <a:cxn ang="0">
                <a:pos x="connsiteX0" y="connsiteY0"/>
              </a:cxn>
              <a:cxn ang="0">
                <a:pos x="connsiteX1" y="connsiteY1"/>
              </a:cxn>
              <a:cxn ang="0">
                <a:pos x="connsiteX2" y="connsiteY2"/>
              </a:cxn>
            </a:cxnLst>
            <a:rect l="l" t="t" r="r" b="b"/>
            <a:pathLst>
              <a:path w="3525715" h="782516">
                <a:moveTo>
                  <a:pt x="0" y="0"/>
                </a:moveTo>
                <a:cubicBezTo>
                  <a:pt x="119429" y="224936"/>
                  <a:pt x="238858" y="449873"/>
                  <a:pt x="826477" y="580292"/>
                </a:cubicBezTo>
                <a:cubicBezTo>
                  <a:pt x="1414096" y="710711"/>
                  <a:pt x="2469905" y="746613"/>
                  <a:pt x="3525715" y="782516"/>
                </a:cubicBezTo>
              </a:path>
            </a:pathLst>
          </a:custGeom>
          <a:noFill/>
          <a:ln w="28575" cap="flat" cmpd="sng" algn="ctr">
            <a:solidFill>
              <a:srgbClr val="0070C0"/>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sp>
        <p:nvSpPr>
          <p:cNvPr id="12" name="Freihandform 11"/>
          <p:cNvSpPr/>
          <p:nvPr/>
        </p:nvSpPr>
        <p:spPr bwMode="auto">
          <a:xfrm>
            <a:off x="4677508" y="4132385"/>
            <a:ext cx="3490546" cy="1204546"/>
          </a:xfrm>
          <a:custGeom>
            <a:avLst/>
            <a:gdLst>
              <a:gd name="connsiteX0" fmla="*/ 0 w 3490546"/>
              <a:gd name="connsiteY0" fmla="*/ 0 h 1204546"/>
              <a:gd name="connsiteX1" fmla="*/ 764930 w 3490546"/>
              <a:gd name="connsiteY1" fmla="*/ 738553 h 1204546"/>
              <a:gd name="connsiteX2" fmla="*/ 3490546 w 3490546"/>
              <a:gd name="connsiteY2" fmla="*/ 1204546 h 1204546"/>
            </a:gdLst>
            <a:ahLst/>
            <a:cxnLst>
              <a:cxn ang="0">
                <a:pos x="connsiteX0" y="connsiteY0"/>
              </a:cxn>
              <a:cxn ang="0">
                <a:pos x="connsiteX1" y="connsiteY1"/>
              </a:cxn>
              <a:cxn ang="0">
                <a:pos x="connsiteX2" y="connsiteY2"/>
              </a:cxn>
            </a:cxnLst>
            <a:rect l="l" t="t" r="r" b="b"/>
            <a:pathLst>
              <a:path w="3490546" h="1204546">
                <a:moveTo>
                  <a:pt x="0" y="0"/>
                </a:moveTo>
                <a:cubicBezTo>
                  <a:pt x="91586" y="268897"/>
                  <a:pt x="183173" y="537795"/>
                  <a:pt x="764930" y="738553"/>
                </a:cubicBezTo>
                <a:cubicBezTo>
                  <a:pt x="1346687" y="939311"/>
                  <a:pt x="2418616" y="1071928"/>
                  <a:pt x="3490546" y="1204546"/>
                </a:cubicBezTo>
              </a:path>
            </a:pathLst>
          </a:custGeom>
          <a:noFill/>
          <a:ln w="38100" cap="flat" cmpd="sng" algn="ctr">
            <a:solidFill>
              <a:srgbClr val="33CC33"/>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sp>
        <p:nvSpPr>
          <p:cNvPr id="13" name="Freihandform 12"/>
          <p:cNvSpPr/>
          <p:nvPr/>
        </p:nvSpPr>
        <p:spPr bwMode="auto">
          <a:xfrm>
            <a:off x="4527117" y="2034472"/>
            <a:ext cx="3421129" cy="2725616"/>
          </a:xfrm>
          <a:custGeom>
            <a:avLst/>
            <a:gdLst>
              <a:gd name="connsiteX0" fmla="*/ 8055 w 3428263"/>
              <a:gd name="connsiteY0" fmla="*/ 2725616 h 2725616"/>
              <a:gd name="connsiteX1" fmla="*/ 535594 w 3428263"/>
              <a:gd name="connsiteY1" fmla="*/ 1336431 h 2725616"/>
              <a:gd name="connsiteX2" fmla="*/ 3428263 w 3428263"/>
              <a:gd name="connsiteY2" fmla="*/ 0 h 2725616"/>
              <a:gd name="connsiteX0" fmla="*/ 1323 w 3421531"/>
              <a:gd name="connsiteY0" fmla="*/ 2725616 h 2725616"/>
              <a:gd name="connsiteX1" fmla="*/ 783839 w 3421531"/>
              <a:gd name="connsiteY1" fmla="*/ 1362808 h 2725616"/>
              <a:gd name="connsiteX2" fmla="*/ 3421531 w 3421531"/>
              <a:gd name="connsiteY2" fmla="*/ 0 h 2725616"/>
              <a:gd name="connsiteX0" fmla="*/ 921 w 3421129"/>
              <a:gd name="connsiteY0" fmla="*/ 2725616 h 2725616"/>
              <a:gd name="connsiteX1" fmla="*/ 897737 w 3421129"/>
              <a:gd name="connsiteY1" fmla="*/ 1090246 h 2725616"/>
              <a:gd name="connsiteX2" fmla="*/ 3421129 w 3421129"/>
              <a:gd name="connsiteY2" fmla="*/ 0 h 2725616"/>
            </a:gdLst>
            <a:ahLst/>
            <a:cxnLst>
              <a:cxn ang="0">
                <a:pos x="connsiteX0" y="connsiteY0"/>
              </a:cxn>
              <a:cxn ang="0">
                <a:pos x="connsiteX1" y="connsiteY1"/>
              </a:cxn>
              <a:cxn ang="0">
                <a:pos x="connsiteX2" y="connsiteY2"/>
              </a:cxn>
            </a:cxnLst>
            <a:rect l="l" t="t" r="r" b="b"/>
            <a:pathLst>
              <a:path w="3421129" h="2725616">
                <a:moveTo>
                  <a:pt x="921" y="2725616"/>
                </a:moveTo>
                <a:cubicBezTo>
                  <a:pt x="-20327" y="2258158"/>
                  <a:pt x="327702" y="1544515"/>
                  <a:pt x="897737" y="1090246"/>
                </a:cubicBezTo>
                <a:cubicBezTo>
                  <a:pt x="1467772" y="635977"/>
                  <a:pt x="2259812" y="441081"/>
                  <a:pt x="3421129" y="0"/>
                </a:cubicBezTo>
              </a:path>
            </a:pathLst>
          </a:custGeom>
          <a:noFill/>
          <a:ln w="9525" cap="flat" cmpd="sng" algn="ctr">
            <a:solidFill>
              <a:schemeClr val="tx1"/>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sp>
        <p:nvSpPr>
          <p:cNvPr id="14" name="Textfeld 13"/>
          <p:cNvSpPr txBox="1"/>
          <p:nvPr/>
        </p:nvSpPr>
        <p:spPr>
          <a:xfrm>
            <a:off x="7948246" y="1916832"/>
            <a:ext cx="389130" cy="461665"/>
          </a:xfrm>
          <a:prstGeom prst="rect">
            <a:avLst/>
          </a:prstGeom>
          <a:noFill/>
        </p:spPr>
        <p:txBody>
          <a:bodyPr wrap="square" rtlCol="0">
            <a:spAutoFit/>
          </a:bodyPr>
          <a:lstStyle/>
          <a:p>
            <a:r>
              <a:rPr lang="de-DE" dirty="0" smtClean="0"/>
              <a:t>K</a:t>
            </a:r>
            <a:endParaRPr lang="de-DE" dirty="0"/>
          </a:p>
        </p:txBody>
      </p:sp>
      <p:sp>
        <p:nvSpPr>
          <p:cNvPr id="15" name="Textfeld 14"/>
          <p:cNvSpPr txBox="1"/>
          <p:nvPr/>
        </p:nvSpPr>
        <p:spPr>
          <a:xfrm>
            <a:off x="8168054" y="4996947"/>
            <a:ext cx="745386" cy="461665"/>
          </a:xfrm>
          <a:prstGeom prst="rect">
            <a:avLst/>
          </a:prstGeom>
          <a:noFill/>
        </p:spPr>
        <p:txBody>
          <a:bodyPr wrap="square" rtlCol="0">
            <a:spAutoFit/>
          </a:bodyPr>
          <a:lstStyle/>
          <a:p>
            <a:r>
              <a:rPr lang="de-DE" dirty="0" smtClean="0">
                <a:solidFill>
                  <a:srgbClr val="33CC33"/>
                </a:solidFill>
              </a:rPr>
              <a:t>K/x</a:t>
            </a:r>
            <a:endParaRPr lang="de-DE" dirty="0">
              <a:solidFill>
                <a:srgbClr val="33CC33"/>
              </a:solidFill>
            </a:endParaRPr>
          </a:p>
        </p:txBody>
      </p:sp>
      <p:sp>
        <p:nvSpPr>
          <p:cNvPr id="16" name="Textfeld 15"/>
          <p:cNvSpPr txBox="1"/>
          <p:nvPr/>
        </p:nvSpPr>
        <p:spPr>
          <a:xfrm>
            <a:off x="4527117" y="5013176"/>
            <a:ext cx="785923" cy="461665"/>
          </a:xfrm>
          <a:prstGeom prst="rect">
            <a:avLst/>
          </a:prstGeom>
          <a:noFill/>
        </p:spPr>
        <p:txBody>
          <a:bodyPr wrap="square" rtlCol="0">
            <a:spAutoFit/>
          </a:bodyPr>
          <a:lstStyle/>
          <a:p>
            <a:r>
              <a:rPr lang="de-DE" dirty="0" err="1" smtClean="0">
                <a:solidFill>
                  <a:srgbClr val="0070C0"/>
                </a:solidFill>
              </a:rPr>
              <a:t>K</a:t>
            </a:r>
            <a:r>
              <a:rPr lang="de-DE" baseline="-25000" dirty="0" err="1" smtClean="0">
                <a:solidFill>
                  <a:srgbClr val="0070C0"/>
                </a:solidFill>
              </a:rPr>
              <a:t>f</a:t>
            </a:r>
            <a:r>
              <a:rPr lang="de-DE" dirty="0" smtClean="0">
                <a:solidFill>
                  <a:srgbClr val="0070C0"/>
                </a:solidFill>
              </a:rPr>
              <a:t>/x</a:t>
            </a:r>
            <a:endParaRPr lang="de-DE" dirty="0">
              <a:solidFill>
                <a:srgbClr val="0070C0"/>
              </a:solidFill>
            </a:endParaRPr>
          </a:p>
        </p:txBody>
      </p:sp>
      <p:sp>
        <p:nvSpPr>
          <p:cNvPr id="17" name="Textfeld 16"/>
          <p:cNvSpPr txBox="1"/>
          <p:nvPr/>
        </p:nvSpPr>
        <p:spPr>
          <a:xfrm>
            <a:off x="8029084" y="5661248"/>
            <a:ext cx="596324" cy="461665"/>
          </a:xfrm>
          <a:prstGeom prst="rect">
            <a:avLst/>
          </a:prstGeom>
          <a:noFill/>
        </p:spPr>
        <p:txBody>
          <a:bodyPr wrap="square" rtlCol="0">
            <a:spAutoFit/>
          </a:bodyPr>
          <a:lstStyle/>
          <a:p>
            <a:r>
              <a:rPr lang="de-DE" dirty="0" smtClean="0"/>
              <a:t>x</a:t>
            </a:r>
            <a:endParaRPr lang="de-DE" dirty="0"/>
          </a:p>
        </p:txBody>
      </p:sp>
      <p:sp>
        <p:nvSpPr>
          <p:cNvPr id="18" name="Textfeld 17"/>
          <p:cNvSpPr txBox="1"/>
          <p:nvPr/>
        </p:nvSpPr>
        <p:spPr>
          <a:xfrm>
            <a:off x="3728864" y="1773238"/>
            <a:ext cx="792088" cy="1569660"/>
          </a:xfrm>
          <a:prstGeom prst="rect">
            <a:avLst/>
          </a:prstGeom>
          <a:noFill/>
        </p:spPr>
        <p:txBody>
          <a:bodyPr wrap="square" rtlCol="0">
            <a:spAutoFit/>
          </a:bodyPr>
          <a:lstStyle/>
          <a:p>
            <a:r>
              <a:rPr lang="de-DE" dirty="0" smtClean="0"/>
              <a:t>K</a:t>
            </a:r>
          </a:p>
          <a:p>
            <a:r>
              <a:rPr lang="de-DE" dirty="0" smtClean="0">
                <a:solidFill>
                  <a:srgbClr val="33CC33"/>
                </a:solidFill>
              </a:rPr>
              <a:t>K/x</a:t>
            </a:r>
          </a:p>
          <a:p>
            <a:r>
              <a:rPr lang="de-DE" dirty="0" err="1" smtClean="0">
                <a:solidFill>
                  <a:srgbClr val="0070C0"/>
                </a:solidFill>
              </a:rPr>
              <a:t>K</a:t>
            </a:r>
            <a:r>
              <a:rPr lang="de-DE" baseline="-25000" dirty="0" err="1" smtClean="0">
                <a:solidFill>
                  <a:srgbClr val="0070C0"/>
                </a:solidFill>
              </a:rPr>
              <a:t>f</a:t>
            </a:r>
            <a:r>
              <a:rPr lang="de-DE" dirty="0" smtClean="0">
                <a:solidFill>
                  <a:srgbClr val="0070C0"/>
                </a:solidFill>
              </a:rPr>
              <a:t>/x</a:t>
            </a:r>
          </a:p>
          <a:p>
            <a:r>
              <a:rPr lang="de-DE" dirty="0" err="1" smtClean="0">
                <a:solidFill>
                  <a:srgbClr val="0070C0"/>
                </a:solidFill>
              </a:rPr>
              <a:t>K</a:t>
            </a:r>
            <a:r>
              <a:rPr lang="de-DE" baseline="-25000" dirty="0" err="1" smtClean="0">
                <a:solidFill>
                  <a:srgbClr val="0070C0"/>
                </a:solidFill>
              </a:rPr>
              <a:t>v</a:t>
            </a:r>
            <a:r>
              <a:rPr lang="de-DE" dirty="0" smtClean="0">
                <a:solidFill>
                  <a:srgbClr val="0070C0"/>
                </a:solidFill>
              </a:rPr>
              <a:t>/x</a:t>
            </a:r>
            <a:endParaRPr lang="de-DE" dirty="0">
              <a:solidFill>
                <a:srgbClr val="0070C0"/>
              </a:solidFill>
            </a:endParaRPr>
          </a:p>
        </p:txBody>
      </p:sp>
      <p:cxnSp>
        <p:nvCxnSpPr>
          <p:cNvPr id="20" name="Gerade Verbindung mit Pfeil 19"/>
          <p:cNvCxnSpPr/>
          <p:nvPr/>
        </p:nvCxnSpPr>
        <p:spPr bwMode="auto">
          <a:xfrm>
            <a:off x="5313040" y="4851576"/>
            <a:ext cx="0" cy="432048"/>
          </a:xfrm>
          <a:prstGeom prst="straightConnector1">
            <a:avLst/>
          </a:prstGeom>
          <a:solidFill>
            <a:srgbClr val="0099FF"/>
          </a:solidFill>
          <a:ln w="19050" cap="flat" cmpd="sng" algn="ctr">
            <a:solidFill>
              <a:srgbClr val="FF0000"/>
            </a:solidFill>
            <a:prstDash val="solid"/>
            <a:round/>
            <a:headEnd type="none" w="med" len="med"/>
            <a:tailEnd type="triangle"/>
          </a:ln>
          <a:effectLst/>
        </p:spPr>
      </p:cxnSp>
      <p:cxnSp>
        <p:nvCxnSpPr>
          <p:cNvPr id="22" name="Gerade Verbindung mit Pfeil 21"/>
          <p:cNvCxnSpPr/>
          <p:nvPr/>
        </p:nvCxnSpPr>
        <p:spPr bwMode="auto">
          <a:xfrm flipH="1">
            <a:off x="5313040" y="4365104"/>
            <a:ext cx="1008112" cy="720080"/>
          </a:xfrm>
          <a:prstGeom prst="straightConnector1">
            <a:avLst/>
          </a:prstGeom>
          <a:solidFill>
            <a:srgbClr val="0099FF"/>
          </a:solidFill>
          <a:ln w="9525" cap="flat" cmpd="sng" algn="ctr">
            <a:solidFill>
              <a:schemeClr val="tx1"/>
            </a:solidFill>
            <a:prstDash val="solid"/>
            <a:round/>
            <a:headEnd type="none" w="med" len="med"/>
            <a:tailEnd type="triangle"/>
          </a:ln>
          <a:effectLst/>
        </p:spPr>
      </p:cxnSp>
      <p:sp>
        <p:nvSpPr>
          <p:cNvPr id="23" name="Textfeld 22"/>
          <p:cNvSpPr txBox="1"/>
          <p:nvPr/>
        </p:nvSpPr>
        <p:spPr>
          <a:xfrm>
            <a:off x="6249144" y="4077072"/>
            <a:ext cx="864096" cy="461665"/>
          </a:xfrm>
          <a:prstGeom prst="rect">
            <a:avLst/>
          </a:prstGeom>
          <a:noFill/>
        </p:spPr>
        <p:txBody>
          <a:bodyPr wrap="square" rtlCol="0">
            <a:spAutoFit/>
          </a:bodyPr>
          <a:lstStyle/>
          <a:p>
            <a:r>
              <a:rPr lang="de-DE" dirty="0" err="1" smtClean="0">
                <a:solidFill>
                  <a:srgbClr val="FF0000"/>
                </a:solidFill>
              </a:rPr>
              <a:t>K</a:t>
            </a:r>
            <a:r>
              <a:rPr lang="de-DE" baseline="-25000" dirty="0" err="1" smtClean="0">
                <a:solidFill>
                  <a:srgbClr val="FF0000"/>
                </a:solidFill>
              </a:rPr>
              <a:t>v</a:t>
            </a:r>
            <a:r>
              <a:rPr lang="de-DE" dirty="0" smtClean="0">
                <a:solidFill>
                  <a:srgbClr val="FF0000"/>
                </a:solidFill>
              </a:rPr>
              <a:t>/x</a:t>
            </a:r>
            <a:endParaRPr lang="de-DE" dirty="0">
              <a:solidFill>
                <a:srgbClr val="FF0000"/>
              </a:solidFill>
            </a:endParaRPr>
          </a:p>
        </p:txBody>
      </p:sp>
      <p:cxnSp>
        <p:nvCxnSpPr>
          <p:cNvPr id="25" name="Gerader Verbinder 24"/>
          <p:cNvCxnSpPr/>
          <p:nvPr/>
        </p:nvCxnSpPr>
        <p:spPr bwMode="auto">
          <a:xfrm flipH="1">
            <a:off x="4232920" y="4760088"/>
            <a:ext cx="288032" cy="0"/>
          </a:xfrm>
          <a:prstGeom prst="line">
            <a:avLst/>
          </a:prstGeom>
          <a:solidFill>
            <a:srgbClr val="0099FF"/>
          </a:solidFill>
          <a:ln w="9525" cap="flat" cmpd="sng" algn="ctr">
            <a:solidFill>
              <a:schemeClr val="tx1"/>
            </a:solidFill>
            <a:prstDash val="solid"/>
            <a:round/>
            <a:headEnd type="none" w="med" len="med"/>
            <a:tailEnd type="none" w="med" len="med"/>
          </a:ln>
          <a:effectLst/>
        </p:spPr>
      </p:cxnSp>
      <p:sp>
        <p:nvSpPr>
          <p:cNvPr id="26" name="Textfeld 25"/>
          <p:cNvSpPr txBox="1"/>
          <p:nvPr/>
        </p:nvSpPr>
        <p:spPr>
          <a:xfrm>
            <a:off x="3872880" y="4509120"/>
            <a:ext cx="504056" cy="461665"/>
          </a:xfrm>
          <a:prstGeom prst="rect">
            <a:avLst/>
          </a:prstGeom>
          <a:noFill/>
        </p:spPr>
        <p:txBody>
          <a:bodyPr wrap="square" rtlCol="0">
            <a:spAutoFit/>
          </a:bodyPr>
          <a:lstStyle/>
          <a:p>
            <a:r>
              <a:rPr lang="de-DE" dirty="0" err="1" smtClean="0"/>
              <a:t>K</a:t>
            </a:r>
            <a:r>
              <a:rPr lang="de-DE" baseline="-25000" dirty="0" err="1" smtClean="0"/>
              <a:t>f</a:t>
            </a:r>
            <a:endParaRPr lang="de-DE" dirty="0"/>
          </a:p>
        </p:txBody>
      </p:sp>
      <p:sp>
        <p:nvSpPr>
          <p:cNvPr id="27" name="Textfeld 22"/>
          <p:cNvSpPr txBox="1">
            <a:spLocks noChangeArrowheads="1"/>
          </p:cNvSpPr>
          <p:nvPr/>
        </p:nvSpPr>
        <p:spPr bwMode="auto">
          <a:xfrm>
            <a:off x="7381875" y="0"/>
            <a:ext cx="2071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dirty="0" smtClean="0">
                <a:solidFill>
                  <a:srgbClr val="FF9900"/>
                </a:solidFill>
              </a:rPr>
              <a:t>5.4.4</a:t>
            </a:r>
            <a:endParaRPr lang="de-DE" altLang="de-DE" sz="2800" b="1" dirty="0">
              <a:solidFill>
                <a:srgbClr val="FF9900"/>
              </a:solidFill>
            </a:endParaRPr>
          </a:p>
        </p:txBody>
      </p:sp>
    </p:spTree>
    <p:extLst>
      <p:ext uri="{BB962C8B-B14F-4D97-AF65-F5344CB8AC3E}">
        <p14:creationId xmlns:p14="http://schemas.microsoft.com/office/powerpoint/2010/main" val="414676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2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Sinkende </a:t>
            </a:r>
            <a:r>
              <a:rPr lang="de-DE" dirty="0" err="1" smtClean="0"/>
              <a:t>Skalenertäge</a:t>
            </a:r>
            <a:endParaRPr lang="de-DE" dirty="0"/>
          </a:p>
        </p:txBody>
      </p:sp>
      <p:sp>
        <p:nvSpPr>
          <p:cNvPr id="3" name="Inhaltsplatzhalter 2"/>
          <p:cNvSpPr>
            <a:spLocks noGrp="1"/>
          </p:cNvSpPr>
          <p:nvPr>
            <p:ph sz="half" idx="1"/>
          </p:nvPr>
        </p:nvSpPr>
        <p:spPr/>
        <p:txBody>
          <a:bodyPr/>
          <a:lstStyle/>
          <a:p>
            <a:r>
              <a:rPr lang="de-DE" sz="2000" dirty="0" smtClean="0"/>
              <a:t>Die Effizienz der Produktion sinkt mit wachsendem Output; Andere Lesarten:</a:t>
            </a:r>
          </a:p>
          <a:p>
            <a:r>
              <a:rPr lang="de-DE" sz="2000" dirty="0" smtClean="0"/>
              <a:t>Je zusätzliche </a:t>
            </a:r>
            <a:r>
              <a:rPr lang="de-DE" sz="2000" dirty="0" err="1" smtClean="0"/>
              <a:t>Outputeinheit</a:t>
            </a:r>
            <a:r>
              <a:rPr lang="de-DE" sz="2000" dirty="0" smtClean="0"/>
              <a:t> werden immer höhere </a:t>
            </a:r>
            <a:r>
              <a:rPr lang="de-DE" sz="2000" dirty="0" err="1" smtClean="0"/>
              <a:t>zusätz-liche</a:t>
            </a:r>
            <a:r>
              <a:rPr lang="de-DE" sz="2000" dirty="0" smtClean="0"/>
              <a:t> Inputmengen benötigt.</a:t>
            </a:r>
          </a:p>
          <a:p>
            <a:r>
              <a:rPr lang="de-DE" altLang="de-DE" sz="2000" dirty="0" smtClean="0"/>
              <a:t>Bei </a:t>
            </a:r>
            <a:r>
              <a:rPr lang="de-DE" altLang="de-DE" sz="2000" dirty="0"/>
              <a:t>gleichmäßiger Erhöhung des Inputs </a:t>
            </a:r>
            <a:r>
              <a:rPr lang="de-DE" altLang="de-DE" sz="2000" u="sng" dirty="0" smtClean="0"/>
              <a:t>sinken</a:t>
            </a:r>
            <a:r>
              <a:rPr lang="de-DE" altLang="de-DE" sz="2000" dirty="0" smtClean="0"/>
              <a:t> </a:t>
            </a:r>
            <a:r>
              <a:rPr lang="de-DE" altLang="de-DE" sz="2000" dirty="0"/>
              <a:t>die </a:t>
            </a:r>
            <a:r>
              <a:rPr lang="de-DE" altLang="de-DE" sz="2000" dirty="0" smtClean="0"/>
              <a:t>Output-</a:t>
            </a:r>
            <a:r>
              <a:rPr lang="de-DE" altLang="de-DE" sz="2000" u="sng" dirty="0" smtClean="0"/>
              <a:t>zuwächse</a:t>
            </a:r>
            <a:r>
              <a:rPr lang="de-DE" altLang="de-DE" sz="2000" dirty="0" smtClean="0"/>
              <a:t>, nicht aber die Outputmenge</a:t>
            </a:r>
            <a:endParaRPr lang="de-DE" sz="2000" dirty="0"/>
          </a:p>
        </p:txBody>
      </p:sp>
      <p:sp>
        <p:nvSpPr>
          <p:cNvPr id="5" name="Foliennummernplatzhalter 4"/>
          <p:cNvSpPr>
            <a:spLocks noGrp="1"/>
          </p:cNvSpPr>
          <p:nvPr>
            <p:ph type="sldNum" sz="quarter" idx="10"/>
          </p:nvPr>
        </p:nvSpPr>
        <p:spPr/>
        <p:txBody>
          <a:bodyPr/>
          <a:lstStyle/>
          <a:p>
            <a:pPr>
              <a:defRPr/>
            </a:pPr>
            <a:fld id="{D87CF9D1-C923-4873-8F0F-2DFFBB25505F}" type="slidenum">
              <a:rPr lang="de-DE" altLang="de-DE" smtClean="0"/>
              <a:pPr>
                <a:defRPr/>
              </a:pPr>
              <a:t>39</a:t>
            </a:fld>
            <a:endParaRPr lang="de-DE" altLang="de-DE"/>
          </a:p>
        </p:txBody>
      </p:sp>
      <p:sp>
        <p:nvSpPr>
          <p:cNvPr id="6" name="Fußzeilenplatzhalter 5"/>
          <p:cNvSpPr>
            <a:spLocks noGrp="1"/>
          </p:cNvSpPr>
          <p:nvPr>
            <p:ph type="ftr" sz="quarter" idx="11"/>
          </p:nvPr>
        </p:nvSpPr>
        <p:spPr/>
        <p:txBody>
          <a:bodyPr/>
          <a:lstStyle/>
          <a:p>
            <a:pPr>
              <a:defRPr/>
            </a:pPr>
            <a:r>
              <a:rPr lang="de-DE" smtClean="0"/>
              <a:t>© Anselm Dohle-Beltinger 2017</a:t>
            </a:r>
            <a:endParaRPr lang="de-DE"/>
          </a:p>
        </p:txBody>
      </p:sp>
      <p:sp>
        <p:nvSpPr>
          <p:cNvPr id="7" name="Textfeld 6"/>
          <p:cNvSpPr txBox="1"/>
          <p:nvPr/>
        </p:nvSpPr>
        <p:spPr>
          <a:xfrm>
            <a:off x="4808984" y="1772816"/>
            <a:ext cx="4104456" cy="461665"/>
          </a:xfrm>
          <a:prstGeom prst="rect">
            <a:avLst/>
          </a:prstGeom>
          <a:noFill/>
        </p:spPr>
        <p:txBody>
          <a:bodyPr wrap="square" rtlCol="0">
            <a:spAutoFit/>
          </a:bodyPr>
          <a:lstStyle/>
          <a:p>
            <a:r>
              <a:rPr lang="de-DE" dirty="0" smtClean="0"/>
              <a:t>Produktionsfunktion</a:t>
            </a:r>
            <a:endParaRPr lang="de-DE" dirty="0"/>
          </a:p>
        </p:txBody>
      </p:sp>
      <p:cxnSp>
        <p:nvCxnSpPr>
          <p:cNvPr id="9" name="Gerade Verbindung mit Pfeil 8"/>
          <p:cNvCxnSpPr/>
          <p:nvPr/>
        </p:nvCxnSpPr>
        <p:spPr bwMode="auto">
          <a:xfrm flipV="1">
            <a:off x="4880992" y="2780928"/>
            <a:ext cx="0" cy="2592288"/>
          </a:xfrm>
          <a:prstGeom prst="straightConnector1">
            <a:avLst/>
          </a:prstGeom>
          <a:solidFill>
            <a:srgbClr val="0099FF"/>
          </a:solidFill>
          <a:ln w="9525" cap="flat" cmpd="sng" algn="ctr">
            <a:solidFill>
              <a:schemeClr val="tx1"/>
            </a:solidFill>
            <a:prstDash val="solid"/>
            <a:round/>
            <a:headEnd type="none" w="med" len="med"/>
            <a:tailEnd type="triangle"/>
          </a:ln>
          <a:effectLst/>
        </p:spPr>
      </p:cxnSp>
      <p:cxnSp>
        <p:nvCxnSpPr>
          <p:cNvPr id="11" name="Gerade Verbindung mit Pfeil 10"/>
          <p:cNvCxnSpPr/>
          <p:nvPr/>
        </p:nvCxnSpPr>
        <p:spPr bwMode="auto">
          <a:xfrm>
            <a:off x="4880992" y="5373216"/>
            <a:ext cx="2808312" cy="0"/>
          </a:xfrm>
          <a:prstGeom prst="straightConnector1">
            <a:avLst/>
          </a:prstGeom>
          <a:solidFill>
            <a:srgbClr val="0099FF"/>
          </a:solidFill>
          <a:ln w="9525" cap="flat" cmpd="sng" algn="ctr">
            <a:solidFill>
              <a:schemeClr val="tx1"/>
            </a:solidFill>
            <a:prstDash val="solid"/>
            <a:round/>
            <a:headEnd type="none" w="med" len="med"/>
            <a:tailEnd type="triangle"/>
          </a:ln>
          <a:effectLst/>
        </p:spPr>
      </p:cxnSp>
      <p:sp>
        <p:nvSpPr>
          <p:cNvPr id="12" name="Textfeld 11"/>
          <p:cNvSpPr txBox="1"/>
          <p:nvPr/>
        </p:nvSpPr>
        <p:spPr>
          <a:xfrm>
            <a:off x="4448944" y="2708920"/>
            <a:ext cx="360040" cy="461665"/>
          </a:xfrm>
          <a:prstGeom prst="rect">
            <a:avLst/>
          </a:prstGeom>
          <a:noFill/>
        </p:spPr>
        <p:txBody>
          <a:bodyPr wrap="square" rtlCol="0">
            <a:spAutoFit/>
          </a:bodyPr>
          <a:lstStyle/>
          <a:p>
            <a:r>
              <a:rPr lang="de-DE" dirty="0" smtClean="0"/>
              <a:t>x</a:t>
            </a:r>
            <a:endParaRPr lang="de-DE" dirty="0"/>
          </a:p>
        </p:txBody>
      </p:sp>
      <p:sp>
        <p:nvSpPr>
          <p:cNvPr id="13" name="Textfeld 12"/>
          <p:cNvSpPr txBox="1"/>
          <p:nvPr/>
        </p:nvSpPr>
        <p:spPr>
          <a:xfrm>
            <a:off x="7545288" y="5445224"/>
            <a:ext cx="288032" cy="461665"/>
          </a:xfrm>
          <a:prstGeom prst="rect">
            <a:avLst/>
          </a:prstGeom>
          <a:noFill/>
        </p:spPr>
        <p:txBody>
          <a:bodyPr wrap="square" rtlCol="0">
            <a:spAutoFit/>
          </a:bodyPr>
          <a:lstStyle/>
          <a:p>
            <a:r>
              <a:rPr lang="de-DE" dirty="0" smtClean="0"/>
              <a:t>v</a:t>
            </a:r>
            <a:endParaRPr lang="de-DE" dirty="0"/>
          </a:p>
        </p:txBody>
      </p:sp>
      <p:sp>
        <p:nvSpPr>
          <p:cNvPr id="4" name="Freihandform 3"/>
          <p:cNvSpPr/>
          <p:nvPr/>
        </p:nvSpPr>
        <p:spPr bwMode="auto">
          <a:xfrm>
            <a:off x="4888523" y="3191608"/>
            <a:ext cx="2593731" cy="2180492"/>
          </a:xfrm>
          <a:custGeom>
            <a:avLst/>
            <a:gdLst>
              <a:gd name="connsiteX0" fmla="*/ 0 w 2593731"/>
              <a:gd name="connsiteY0" fmla="*/ 2180492 h 2180492"/>
              <a:gd name="connsiteX1" fmla="*/ 703385 w 2593731"/>
              <a:gd name="connsiteY1" fmla="*/ 984738 h 2180492"/>
              <a:gd name="connsiteX2" fmla="*/ 2593731 w 2593731"/>
              <a:gd name="connsiteY2" fmla="*/ 0 h 2180492"/>
              <a:gd name="connsiteX0" fmla="*/ 0 w 2593731"/>
              <a:gd name="connsiteY0" fmla="*/ 2180492 h 2180492"/>
              <a:gd name="connsiteX1" fmla="*/ 870439 w 2593731"/>
              <a:gd name="connsiteY1" fmla="*/ 800100 h 2180492"/>
              <a:gd name="connsiteX2" fmla="*/ 2593731 w 2593731"/>
              <a:gd name="connsiteY2" fmla="*/ 0 h 2180492"/>
            </a:gdLst>
            <a:ahLst/>
            <a:cxnLst>
              <a:cxn ang="0">
                <a:pos x="connsiteX0" y="connsiteY0"/>
              </a:cxn>
              <a:cxn ang="0">
                <a:pos x="connsiteX1" y="connsiteY1"/>
              </a:cxn>
              <a:cxn ang="0">
                <a:pos x="connsiteX2" y="connsiteY2"/>
              </a:cxn>
            </a:cxnLst>
            <a:rect l="l" t="t" r="r" b="b"/>
            <a:pathLst>
              <a:path w="2593731" h="2180492">
                <a:moveTo>
                  <a:pt x="0" y="2180492"/>
                </a:moveTo>
                <a:cubicBezTo>
                  <a:pt x="135548" y="1764322"/>
                  <a:pt x="438151" y="1163515"/>
                  <a:pt x="870439" y="800100"/>
                </a:cubicBezTo>
                <a:cubicBezTo>
                  <a:pt x="1302728" y="436685"/>
                  <a:pt x="1864702" y="310661"/>
                  <a:pt x="2593731" y="0"/>
                </a:cubicBezTo>
              </a:path>
            </a:pathLst>
          </a:custGeom>
          <a:noFill/>
          <a:ln w="28575" cap="flat" cmpd="sng" algn="ctr">
            <a:solidFill>
              <a:srgbClr val="FF0000"/>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sp>
        <p:nvSpPr>
          <p:cNvPr id="15" name="Textfeld 22"/>
          <p:cNvSpPr txBox="1">
            <a:spLocks noChangeArrowheads="1"/>
          </p:cNvSpPr>
          <p:nvPr/>
        </p:nvSpPr>
        <p:spPr bwMode="auto">
          <a:xfrm>
            <a:off x="7381875" y="0"/>
            <a:ext cx="2071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dirty="0" smtClean="0">
                <a:solidFill>
                  <a:srgbClr val="FF9900"/>
                </a:solidFill>
              </a:rPr>
              <a:t>5.4.5</a:t>
            </a:r>
            <a:endParaRPr lang="de-DE" altLang="de-DE" sz="2800" b="1" dirty="0">
              <a:solidFill>
                <a:srgbClr val="FF9900"/>
              </a:solidFill>
            </a:endParaRPr>
          </a:p>
        </p:txBody>
      </p:sp>
    </p:spTree>
    <p:extLst>
      <p:ext uri="{BB962C8B-B14F-4D97-AF65-F5344CB8AC3E}">
        <p14:creationId xmlns:p14="http://schemas.microsoft.com/office/powerpoint/2010/main" val="3433047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fld id="{BB125E1B-1B41-4A54-B85D-D04E1A494F1E}" type="slidenum">
              <a:rPr lang="de-DE" altLang="de-DE" sz="1400"/>
              <a:pPr algn="l">
                <a:spcBef>
                  <a:spcPct val="0"/>
                </a:spcBef>
              </a:pPr>
              <a:t>4</a:t>
            </a:fld>
            <a:endParaRPr lang="de-DE" altLang="de-DE" sz="1400"/>
          </a:p>
        </p:txBody>
      </p:sp>
      <p:sp>
        <p:nvSpPr>
          <p:cNvPr id="9219"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r>
              <a:rPr lang="de-DE" altLang="de-DE" sz="1400" smtClean="0"/>
              <a:t>© Anselm Dohle-Beltinger 2017</a:t>
            </a:r>
          </a:p>
        </p:txBody>
      </p:sp>
      <p:sp>
        <p:nvSpPr>
          <p:cNvPr id="9220" name="Rectangle 4"/>
          <p:cNvSpPr>
            <a:spLocks noGrp="1" noChangeArrowheads="1"/>
          </p:cNvSpPr>
          <p:nvPr>
            <p:ph type="title"/>
          </p:nvPr>
        </p:nvSpPr>
        <p:spPr/>
        <p:txBody>
          <a:bodyPr/>
          <a:lstStyle/>
          <a:p>
            <a:r>
              <a:rPr lang="de-DE" altLang="de-DE" smtClean="0"/>
              <a:t>Planungsziel für den Leistungsprozess</a:t>
            </a:r>
          </a:p>
        </p:txBody>
      </p:sp>
      <p:sp>
        <p:nvSpPr>
          <p:cNvPr id="9221" name="Rectangle 5"/>
          <p:cNvSpPr>
            <a:spLocks noGrp="1" noChangeArrowheads="1"/>
          </p:cNvSpPr>
          <p:nvPr>
            <p:ph type="body" idx="1"/>
          </p:nvPr>
        </p:nvSpPr>
        <p:spPr>
          <a:xfrm>
            <a:off x="428625" y="1773238"/>
            <a:ext cx="8196263" cy="4679950"/>
          </a:xfrm>
        </p:spPr>
        <p:txBody>
          <a:bodyPr/>
          <a:lstStyle/>
          <a:p>
            <a:r>
              <a:rPr lang="de-DE" altLang="de-DE" smtClean="0"/>
              <a:t>Der Leistungsprozess soll so optimiert werden, dass</a:t>
            </a:r>
          </a:p>
          <a:p>
            <a:pPr lvl="1"/>
            <a:r>
              <a:rPr lang="de-DE" altLang="de-DE" sz="2800" smtClean="0"/>
              <a:t>unter Beachtung der Erfolgsziele des Unternehmens (basierend auf dem Bedarf der Abnehmer) und anderer Kriterien</a:t>
            </a:r>
          </a:p>
          <a:p>
            <a:pPr lvl="1"/>
            <a:r>
              <a:rPr lang="de-DE" altLang="de-DE" sz="2800" smtClean="0"/>
              <a:t>Beschaffungs-, Herstellungs- und Vertriebs-vorgänge so aufeinander abgestimmt werden, dass</a:t>
            </a:r>
          </a:p>
          <a:p>
            <a:pPr lvl="1"/>
            <a:r>
              <a:rPr lang="de-DE" altLang="de-DE" sz="2800" smtClean="0"/>
              <a:t>keine ungeplanten Lieferengpässe oder Lagerbildungen auftreten.</a:t>
            </a:r>
          </a:p>
        </p:txBody>
      </p:sp>
      <p:sp>
        <p:nvSpPr>
          <p:cNvPr id="9222" name="Textfeld 5"/>
          <p:cNvSpPr txBox="1">
            <a:spLocks noChangeArrowheads="1"/>
          </p:cNvSpPr>
          <p:nvPr/>
        </p:nvSpPr>
        <p:spPr bwMode="auto">
          <a:xfrm>
            <a:off x="7310438" y="142875"/>
            <a:ext cx="20716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a:solidFill>
                  <a:srgbClr val="FF9900"/>
                </a:solidFill>
              </a:rPr>
              <a:t>5.1</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Variable Kosten, Grenzkosten und variable Durchschnittskosten</a:t>
            </a:r>
            <a:endParaRPr lang="de-DE" dirty="0"/>
          </a:p>
        </p:txBody>
      </p:sp>
      <p:sp>
        <p:nvSpPr>
          <p:cNvPr id="3" name="Inhaltsplatzhalter 2"/>
          <p:cNvSpPr>
            <a:spLocks noGrp="1"/>
          </p:cNvSpPr>
          <p:nvPr>
            <p:ph sz="half" idx="1"/>
          </p:nvPr>
        </p:nvSpPr>
        <p:spPr>
          <a:xfrm>
            <a:off x="428625" y="1773238"/>
            <a:ext cx="3916455" cy="4679950"/>
          </a:xfrm>
        </p:spPr>
        <p:txBody>
          <a:bodyPr/>
          <a:lstStyle/>
          <a:p>
            <a:r>
              <a:rPr lang="de-DE" sz="2000" dirty="0" smtClean="0"/>
              <a:t>Die variablen Kosten steigen, aber mit sich erhöhenden Zuwächsen, da die benötigten Zusatzmengen zunehmen.</a:t>
            </a:r>
          </a:p>
          <a:p>
            <a:r>
              <a:rPr lang="de-DE" sz="2000" dirty="0" smtClean="0"/>
              <a:t>Die variablen Durchschnittskosten verlaufen unter den Grenzkosten, da sie einen Durchschnitt aller Grenzkosten darstellen, also die niedrigeren anfänglichen Grenzkosten eine Verschiebung bewirken.</a:t>
            </a:r>
            <a:endParaRPr lang="de-DE" sz="2000" dirty="0"/>
          </a:p>
        </p:txBody>
      </p:sp>
      <p:sp>
        <p:nvSpPr>
          <p:cNvPr id="5" name="Foliennummernplatzhalter 4"/>
          <p:cNvSpPr>
            <a:spLocks noGrp="1"/>
          </p:cNvSpPr>
          <p:nvPr>
            <p:ph type="sldNum" sz="quarter" idx="10"/>
          </p:nvPr>
        </p:nvSpPr>
        <p:spPr/>
        <p:txBody>
          <a:bodyPr/>
          <a:lstStyle/>
          <a:p>
            <a:pPr>
              <a:defRPr/>
            </a:pPr>
            <a:fld id="{D87CF9D1-C923-4873-8F0F-2DFFBB25505F}" type="slidenum">
              <a:rPr lang="de-DE" altLang="de-DE" smtClean="0"/>
              <a:pPr>
                <a:defRPr/>
              </a:pPr>
              <a:t>40</a:t>
            </a:fld>
            <a:endParaRPr lang="de-DE" altLang="de-DE"/>
          </a:p>
        </p:txBody>
      </p:sp>
      <p:sp>
        <p:nvSpPr>
          <p:cNvPr id="6" name="Fußzeilenplatzhalter 5"/>
          <p:cNvSpPr>
            <a:spLocks noGrp="1"/>
          </p:cNvSpPr>
          <p:nvPr>
            <p:ph type="ftr" sz="quarter" idx="11"/>
          </p:nvPr>
        </p:nvSpPr>
        <p:spPr/>
        <p:txBody>
          <a:bodyPr/>
          <a:lstStyle/>
          <a:p>
            <a:pPr>
              <a:defRPr/>
            </a:pPr>
            <a:r>
              <a:rPr lang="de-DE" smtClean="0"/>
              <a:t>© Anselm Dohle-Beltinger 2017</a:t>
            </a:r>
            <a:endParaRPr lang="de-DE"/>
          </a:p>
        </p:txBody>
      </p:sp>
      <p:cxnSp>
        <p:nvCxnSpPr>
          <p:cNvPr id="8" name="Gerade Verbindung mit Pfeil 7"/>
          <p:cNvCxnSpPr/>
          <p:nvPr/>
        </p:nvCxnSpPr>
        <p:spPr bwMode="auto">
          <a:xfrm flipV="1">
            <a:off x="4808984" y="1751012"/>
            <a:ext cx="0" cy="3838228"/>
          </a:xfrm>
          <a:prstGeom prst="straightConnector1">
            <a:avLst/>
          </a:prstGeom>
          <a:solidFill>
            <a:srgbClr val="0099FF"/>
          </a:solidFill>
          <a:ln w="9525" cap="flat" cmpd="sng" algn="ctr">
            <a:solidFill>
              <a:schemeClr val="tx1"/>
            </a:solidFill>
            <a:prstDash val="solid"/>
            <a:round/>
            <a:headEnd type="none" w="med" len="med"/>
            <a:tailEnd type="triangle"/>
          </a:ln>
          <a:effectLst/>
        </p:spPr>
      </p:cxnSp>
      <p:cxnSp>
        <p:nvCxnSpPr>
          <p:cNvPr id="10" name="Gerade Verbindung mit Pfeil 9"/>
          <p:cNvCxnSpPr/>
          <p:nvPr/>
        </p:nvCxnSpPr>
        <p:spPr bwMode="auto">
          <a:xfrm>
            <a:off x="4808984" y="5589240"/>
            <a:ext cx="3888432" cy="0"/>
          </a:xfrm>
          <a:prstGeom prst="straightConnector1">
            <a:avLst/>
          </a:prstGeom>
          <a:solidFill>
            <a:srgbClr val="0099FF"/>
          </a:solidFill>
          <a:ln w="9525" cap="flat" cmpd="sng" algn="ctr">
            <a:solidFill>
              <a:schemeClr val="tx1"/>
            </a:solidFill>
            <a:prstDash val="solid"/>
            <a:round/>
            <a:headEnd type="none" w="med" len="med"/>
            <a:tailEnd type="triangle"/>
          </a:ln>
          <a:effectLst/>
        </p:spPr>
      </p:cxnSp>
      <p:sp>
        <p:nvSpPr>
          <p:cNvPr id="12" name="Textfeld 11"/>
          <p:cNvSpPr txBox="1"/>
          <p:nvPr/>
        </p:nvSpPr>
        <p:spPr>
          <a:xfrm>
            <a:off x="4160912" y="1751011"/>
            <a:ext cx="504056" cy="830997"/>
          </a:xfrm>
          <a:prstGeom prst="rect">
            <a:avLst/>
          </a:prstGeom>
          <a:noFill/>
        </p:spPr>
        <p:txBody>
          <a:bodyPr wrap="square" rtlCol="0">
            <a:spAutoFit/>
          </a:bodyPr>
          <a:lstStyle/>
          <a:p>
            <a:r>
              <a:rPr lang="de-DE" dirty="0" err="1" smtClean="0">
                <a:solidFill>
                  <a:srgbClr val="FF0000"/>
                </a:solidFill>
              </a:rPr>
              <a:t>K</a:t>
            </a:r>
            <a:r>
              <a:rPr lang="de-DE" baseline="-25000" dirty="0" err="1" smtClean="0">
                <a:solidFill>
                  <a:srgbClr val="FF0000"/>
                </a:solidFill>
              </a:rPr>
              <a:t>v</a:t>
            </a:r>
            <a:endParaRPr lang="de-DE" dirty="0" smtClean="0">
              <a:solidFill>
                <a:srgbClr val="FF0000"/>
              </a:solidFill>
            </a:endParaRPr>
          </a:p>
          <a:p>
            <a:endParaRPr lang="de-DE" dirty="0"/>
          </a:p>
        </p:txBody>
      </p:sp>
      <mc:AlternateContent xmlns:mc="http://schemas.openxmlformats.org/markup-compatibility/2006" xmlns:a14="http://schemas.microsoft.com/office/drawing/2010/main">
        <mc:Choice Requires="a14">
          <p:sp>
            <p:nvSpPr>
              <p:cNvPr id="20" name="Textfeld 19"/>
              <p:cNvSpPr txBox="1"/>
              <p:nvPr/>
            </p:nvSpPr>
            <p:spPr>
              <a:xfrm>
                <a:off x="8337376" y="4852409"/>
                <a:ext cx="607923" cy="7012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de-DE" i="1" smtClean="0">
                              <a:latin typeface="Cambria Math" panose="02040503050406030204" pitchFamily="18" charset="0"/>
                            </a:rPr>
                          </m:ctrlPr>
                        </m:fPr>
                        <m:num>
                          <m:r>
                            <a:rPr lang="de-DE" i="1" smtClean="0">
                              <a:latin typeface="Cambria Math" panose="02040503050406030204" pitchFamily="18" charset="0"/>
                            </a:rPr>
                            <m:t>𝑑</m:t>
                          </m:r>
                          <m:sSub>
                            <m:sSubPr>
                              <m:ctrlPr>
                                <a:rPr lang="de-DE" i="1" smtClean="0">
                                  <a:latin typeface="Cambria Math" panose="02040503050406030204" pitchFamily="18" charset="0"/>
                                </a:rPr>
                              </m:ctrlPr>
                            </m:sSubPr>
                            <m:e>
                              <m:r>
                                <a:rPr lang="de-DE" b="0" i="1" smtClean="0">
                                  <a:latin typeface="Cambria Math" panose="02040503050406030204" pitchFamily="18" charset="0"/>
                                </a:rPr>
                                <m:t>𝐾</m:t>
                              </m:r>
                            </m:e>
                            <m:sub>
                              <m:r>
                                <a:rPr lang="de-DE" b="0" i="1" smtClean="0">
                                  <a:latin typeface="Cambria Math" panose="02040503050406030204" pitchFamily="18" charset="0"/>
                                </a:rPr>
                                <m:t>𝑣</m:t>
                              </m:r>
                            </m:sub>
                          </m:sSub>
                        </m:num>
                        <m:den>
                          <m:r>
                            <a:rPr lang="de-DE" i="1" smtClean="0">
                              <a:latin typeface="Cambria Math" panose="02040503050406030204" pitchFamily="18" charset="0"/>
                            </a:rPr>
                            <m:t>𝑑𝑥</m:t>
                          </m:r>
                        </m:den>
                      </m:f>
                    </m:oMath>
                  </m:oMathPara>
                </a14:m>
                <a:endParaRPr lang="de-DE" dirty="0"/>
              </a:p>
            </p:txBody>
          </p:sp>
        </mc:Choice>
        <mc:Fallback xmlns="">
          <p:sp>
            <p:nvSpPr>
              <p:cNvPr id="20" name="Textfeld 19"/>
              <p:cNvSpPr txBox="1">
                <a:spLocks noRot="1" noChangeAspect="1" noMove="1" noResize="1" noEditPoints="1" noAdjustHandles="1" noChangeArrowheads="1" noChangeShapeType="1" noTextEdit="1"/>
              </p:cNvSpPr>
              <p:nvPr/>
            </p:nvSpPr>
            <p:spPr>
              <a:xfrm>
                <a:off x="8337376" y="4852409"/>
                <a:ext cx="607923" cy="701282"/>
              </a:xfrm>
              <a:prstGeom prst="rect">
                <a:avLst/>
              </a:prstGeom>
              <a:blipFill rotWithShape="0">
                <a:blip r:embed="rId2"/>
                <a:stretch>
                  <a:fillRect/>
                </a:stretch>
              </a:blipFill>
            </p:spPr>
            <p:txBody>
              <a:bodyPr/>
              <a:lstStyle/>
              <a:p>
                <a:r>
                  <a:rPr lang="de-DE">
                    <a:noFill/>
                  </a:rPr>
                  <a:t> </a:t>
                </a:r>
              </a:p>
            </p:txBody>
          </p:sp>
        </mc:Fallback>
      </mc:AlternateContent>
      <p:sp>
        <p:nvSpPr>
          <p:cNvPr id="4" name="Freihandform 3"/>
          <p:cNvSpPr/>
          <p:nvPr/>
        </p:nvSpPr>
        <p:spPr bwMode="auto">
          <a:xfrm>
            <a:off x="4807312" y="2523392"/>
            <a:ext cx="3536776" cy="3072582"/>
          </a:xfrm>
          <a:custGeom>
            <a:avLst/>
            <a:gdLst>
              <a:gd name="connsiteX0" fmla="*/ 0 w 4229100"/>
              <a:gd name="connsiteY0" fmla="*/ 3050931 h 3082627"/>
              <a:gd name="connsiteX1" fmla="*/ 1943100 w 4229100"/>
              <a:gd name="connsiteY1" fmla="*/ 2646485 h 3082627"/>
              <a:gd name="connsiteX2" fmla="*/ 4229100 w 4229100"/>
              <a:gd name="connsiteY2" fmla="*/ 0 h 3082627"/>
              <a:gd name="connsiteX0" fmla="*/ 0 w 4229100"/>
              <a:gd name="connsiteY0" fmla="*/ 3050931 h 3054974"/>
              <a:gd name="connsiteX1" fmla="*/ 2743200 w 4229100"/>
              <a:gd name="connsiteY1" fmla="*/ 2136531 h 3054974"/>
              <a:gd name="connsiteX2" fmla="*/ 4229100 w 4229100"/>
              <a:gd name="connsiteY2" fmla="*/ 0 h 3054974"/>
              <a:gd name="connsiteX0" fmla="*/ 0 w 4237892"/>
              <a:gd name="connsiteY0" fmla="*/ 3068516 h 3072582"/>
              <a:gd name="connsiteX1" fmla="*/ 2743200 w 4237892"/>
              <a:gd name="connsiteY1" fmla="*/ 2154116 h 3072582"/>
              <a:gd name="connsiteX2" fmla="*/ 4237892 w 4237892"/>
              <a:gd name="connsiteY2" fmla="*/ 0 h 3072582"/>
              <a:gd name="connsiteX0" fmla="*/ 0 w 4237892"/>
              <a:gd name="connsiteY0" fmla="*/ 3068516 h 3072582"/>
              <a:gd name="connsiteX1" fmla="*/ 2743200 w 4237892"/>
              <a:gd name="connsiteY1" fmla="*/ 2154116 h 3072582"/>
              <a:gd name="connsiteX2" fmla="*/ 4237892 w 4237892"/>
              <a:gd name="connsiteY2" fmla="*/ 0 h 3072582"/>
            </a:gdLst>
            <a:ahLst/>
            <a:cxnLst>
              <a:cxn ang="0">
                <a:pos x="connsiteX0" y="connsiteY0"/>
              </a:cxn>
              <a:cxn ang="0">
                <a:pos x="connsiteX1" y="connsiteY1"/>
              </a:cxn>
              <a:cxn ang="0">
                <a:pos x="connsiteX2" y="connsiteY2"/>
              </a:cxn>
            </a:cxnLst>
            <a:rect l="l" t="t" r="r" b="b"/>
            <a:pathLst>
              <a:path w="4237892" h="3072582">
                <a:moveTo>
                  <a:pt x="0" y="3068516"/>
                </a:moveTo>
                <a:cubicBezTo>
                  <a:pt x="619125" y="3120537"/>
                  <a:pt x="2036885" y="2665535"/>
                  <a:pt x="2743200" y="2154116"/>
                </a:cubicBezTo>
                <a:cubicBezTo>
                  <a:pt x="3449515" y="1642697"/>
                  <a:pt x="4032739" y="564173"/>
                  <a:pt x="4237892" y="0"/>
                </a:cubicBezTo>
              </a:path>
            </a:pathLst>
          </a:custGeom>
          <a:noFill/>
          <a:ln w="28575" cap="flat" cmpd="sng" algn="ctr">
            <a:solidFill>
              <a:srgbClr val="FF0000"/>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sp>
        <p:nvSpPr>
          <p:cNvPr id="7" name="Freihandform 6"/>
          <p:cNvSpPr/>
          <p:nvPr/>
        </p:nvSpPr>
        <p:spPr bwMode="auto">
          <a:xfrm>
            <a:off x="4818185" y="3780692"/>
            <a:ext cx="4193930" cy="1811216"/>
          </a:xfrm>
          <a:custGeom>
            <a:avLst/>
            <a:gdLst>
              <a:gd name="connsiteX0" fmla="*/ 0 w 4193930"/>
              <a:gd name="connsiteY0" fmla="*/ 1811216 h 1811216"/>
              <a:gd name="connsiteX1" fmla="*/ 1565030 w 4193930"/>
              <a:gd name="connsiteY1" fmla="*/ 1608993 h 1811216"/>
              <a:gd name="connsiteX2" fmla="*/ 3393830 w 4193930"/>
              <a:gd name="connsiteY2" fmla="*/ 835270 h 1811216"/>
              <a:gd name="connsiteX3" fmla="*/ 4193930 w 4193930"/>
              <a:gd name="connsiteY3" fmla="*/ 0 h 1811216"/>
              <a:gd name="connsiteX0" fmla="*/ 0 w 4193930"/>
              <a:gd name="connsiteY0" fmla="*/ 1811216 h 1811216"/>
              <a:gd name="connsiteX1" fmla="*/ 1565030 w 4193930"/>
              <a:gd name="connsiteY1" fmla="*/ 1608993 h 1811216"/>
              <a:gd name="connsiteX2" fmla="*/ 3393830 w 4193930"/>
              <a:gd name="connsiteY2" fmla="*/ 835270 h 1811216"/>
              <a:gd name="connsiteX3" fmla="*/ 4193930 w 4193930"/>
              <a:gd name="connsiteY3" fmla="*/ 0 h 1811216"/>
              <a:gd name="connsiteX0" fmla="*/ 0 w 4193930"/>
              <a:gd name="connsiteY0" fmla="*/ 1811216 h 1811216"/>
              <a:gd name="connsiteX1" fmla="*/ 1565030 w 4193930"/>
              <a:gd name="connsiteY1" fmla="*/ 1608993 h 1811216"/>
              <a:gd name="connsiteX2" fmla="*/ 3393830 w 4193930"/>
              <a:gd name="connsiteY2" fmla="*/ 835270 h 1811216"/>
              <a:gd name="connsiteX3" fmla="*/ 4193930 w 4193930"/>
              <a:gd name="connsiteY3" fmla="*/ 0 h 1811216"/>
              <a:gd name="connsiteX0" fmla="*/ 0 w 4193930"/>
              <a:gd name="connsiteY0" fmla="*/ 1811216 h 1811216"/>
              <a:gd name="connsiteX1" fmla="*/ 1565030 w 4193930"/>
              <a:gd name="connsiteY1" fmla="*/ 1608993 h 1811216"/>
              <a:gd name="connsiteX2" fmla="*/ 3393830 w 4193930"/>
              <a:gd name="connsiteY2" fmla="*/ 835270 h 1811216"/>
              <a:gd name="connsiteX3" fmla="*/ 4193930 w 4193930"/>
              <a:gd name="connsiteY3" fmla="*/ 0 h 1811216"/>
              <a:gd name="connsiteX0" fmla="*/ 0 w 4193930"/>
              <a:gd name="connsiteY0" fmla="*/ 1811216 h 1811216"/>
              <a:gd name="connsiteX1" fmla="*/ 1565030 w 4193930"/>
              <a:gd name="connsiteY1" fmla="*/ 1608993 h 1811216"/>
              <a:gd name="connsiteX2" fmla="*/ 3393830 w 4193930"/>
              <a:gd name="connsiteY2" fmla="*/ 835270 h 1811216"/>
              <a:gd name="connsiteX3" fmla="*/ 4193930 w 4193930"/>
              <a:gd name="connsiteY3" fmla="*/ 0 h 1811216"/>
            </a:gdLst>
            <a:ahLst/>
            <a:cxnLst>
              <a:cxn ang="0">
                <a:pos x="connsiteX0" y="connsiteY0"/>
              </a:cxn>
              <a:cxn ang="0">
                <a:pos x="connsiteX1" y="connsiteY1"/>
              </a:cxn>
              <a:cxn ang="0">
                <a:pos x="connsiteX2" y="connsiteY2"/>
              </a:cxn>
              <a:cxn ang="0">
                <a:pos x="connsiteX3" y="connsiteY3"/>
              </a:cxn>
            </a:cxnLst>
            <a:rect l="l" t="t" r="r" b="b"/>
            <a:pathLst>
              <a:path w="4193930" h="1811216">
                <a:moveTo>
                  <a:pt x="0" y="1811216"/>
                </a:moveTo>
                <a:cubicBezTo>
                  <a:pt x="499696" y="1791433"/>
                  <a:pt x="999392" y="1762858"/>
                  <a:pt x="1565030" y="1608993"/>
                </a:cubicBezTo>
                <a:cubicBezTo>
                  <a:pt x="2130668" y="1455128"/>
                  <a:pt x="3008434" y="1182566"/>
                  <a:pt x="3393830" y="835270"/>
                </a:cubicBezTo>
                <a:cubicBezTo>
                  <a:pt x="3779226" y="487974"/>
                  <a:pt x="4127254" y="204421"/>
                  <a:pt x="4193930" y="0"/>
                </a:cubicBezTo>
              </a:path>
            </a:pathLst>
          </a:custGeom>
          <a:noFill/>
          <a:ln w="9525" cap="flat" cmpd="sng" algn="ctr">
            <a:solidFill>
              <a:schemeClr val="tx1"/>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cxnSp>
        <p:nvCxnSpPr>
          <p:cNvPr id="14" name="Gerade Verbindung mit Pfeil 13"/>
          <p:cNvCxnSpPr/>
          <p:nvPr/>
        </p:nvCxnSpPr>
        <p:spPr bwMode="auto">
          <a:xfrm>
            <a:off x="8344088" y="4509120"/>
            <a:ext cx="0" cy="1080120"/>
          </a:xfrm>
          <a:prstGeom prst="straightConnector1">
            <a:avLst/>
          </a:prstGeom>
          <a:solidFill>
            <a:srgbClr val="0099FF"/>
          </a:solidFill>
          <a:ln w="9525" cap="flat" cmpd="sng" algn="ctr">
            <a:solidFill>
              <a:schemeClr val="tx1"/>
            </a:solidFill>
            <a:prstDash val="solid"/>
            <a:round/>
            <a:headEnd type="none" w="med" len="med"/>
            <a:tailEnd type="triangle"/>
          </a:ln>
          <a:effectLst/>
        </p:spPr>
      </p:cxnSp>
      <p:cxnSp>
        <p:nvCxnSpPr>
          <p:cNvPr id="18" name="Gerade Verbindung mit Pfeil 17"/>
          <p:cNvCxnSpPr/>
          <p:nvPr/>
        </p:nvCxnSpPr>
        <p:spPr bwMode="auto">
          <a:xfrm>
            <a:off x="7905328" y="4852409"/>
            <a:ext cx="0" cy="736831"/>
          </a:xfrm>
          <a:prstGeom prst="straightConnector1">
            <a:avLst/>
          </a:prstGeom>
          <a:solidFill>
            <a:srgbClr val="0099FF"/>
          </a:solidFill>
          <a:ln w="9525" cap="flat" cmpd="sng" algn="ctr">
            <a:solidFill>
              <a:schemeClr val="tx1"/>
            </a:solidFill>
            <a:prstDash val="solid"/>
            <a:round/>
            <a:headEnd type="none" w="med" len="med"/>
            <a:tailEnd type="triangle"/>
          </a:ln>
          <a:effectLst/>
        </p:spPr>
      </p:cxnSp>
      <p:cxnSp>
        <p:nvCxnSpPr>
          <p:cNvPr id="23" name="Gerade Verbindung mit Pfeil 22"/>
          <p:cNvCxnSpPr/>
          <p:nvPr/>
        </p:nvCxnSpPr>
        <p:spPr bwMode="auto">
          <a:xfrm>
            <a:off x="7401272" y="5085184"/>
            <a:ext cx="0" cy="504056"/>
          </a:xfrm>
          <a:prstGeom prst="straightConnector1">
            <a:avLst/>
          </a:prstGeom>
          <a:solidFill>
            <a:srgbClr val="0099FF"/>
          </a:solidFill>
          <a:ln w="9525" cap="flat" cmpd="sng" algn="ctr">
            <a:solidFill>
              <a:schemeClr val="tx1"/>
            </a:solidFill>
            <a:prstDash val="solid"/>
            <a:round/>
            <a:headEnd type="none" w="med" len="med"/>
            <a:tailEnd type="triangle"/>
          </a:ln>
          <a:effectLst/>
        </p:spPr>
      </p:cxnSp>
      <p:sp>
        <p:nvSpPr>
          <p:cNvPr id="24" name="Freihandform 23"/>
          <p:cNvSpPr/>
          <p:nvPr/>
        </p:nvSpPr>
        <p:spPr bwMode="auto">
          <a:xfrm>
            <a:off x="4800600" y="4510454"/>
            <a:ext cx="4387362" cy="1081454"/>
          </a:xfrm>
          <a:custGeom>
            <a:avLst/>
            <a:gdLst>
              <a:gd name="connsiteX0" fmla="*/ 0 w 4387362"/>
              <a:gd name="connsiteY0" fmla="*/ 1081454 h 1081454"/>
              <a:gd name="connsiteX1" fmla="*/ 2409092 w 4387362"/>
              <a:gd name="connsiteY1" fmla="*/ 844061 h 1081454"/>
              <a:gd name="connsiteX2" fmla="*/ 4387362 w 4387362"/>
              <a:gd name="connsiteY2" fmla="*/ 0 h 1081454"/>
            </a:gdLst>
            <a:ahLst/>
            <a:cxnLst>
              <a:cxn ang="0">
                <a:pos x="connsiteX0" y="connsiteY0"/>
              </a:cxn>
              <a:cxn ang="0">
                <a:pos x="connsiteX1" y="connsiteY1"/>
              </a:cxn>
              <a:cxn ang="0">
                <a:pos x="connsiteX2" y="connsiteY2"/>
              </a:cxn>
            </a:cxnLst>
            <a:rect l="l" t="t" r="r" b="b"/>
            <a:pathLst>
              <a:path w="4387362" h="1081454">
                <a:moveTo>
                  <a:pt x="0" y="1081454"/>
                </a:moveTo>
                <a:cubicBezTo>
                  <a:pt x="838932" y="1052878"/>
                  <a:pt x="1677865" y="1024303"/>
                  <a:pt x="2409092" y="844061"/>
                </a:cubicBezTo>
                <a:cubicBezTo>
                  <a:pt x="3140319" y="663819"/>
                  <a:pt x="3763840" y="331909"/>
                  <a:pt x="4387362" y="0"/>
                </a:cubicBezTo>
              </a:path>
            </a:pathLst>
          </a:custGeom>
          <a:noFill/>
          <a:ln w="28575" cap="flat" cmpd="sng" algn="ctr">
            <a:solidFill>
              <a:srgbClr val="33CC33"/>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sp>
        <p:nvSpPr>
          <p:cNvPr id="25" name="Textfeld 24"/>
          <p:cNvSpPr txBox="1"/>
          <p:nvPr/>
        </p:nvSpPr>
        <p:spPr>
          <a:xfrm>
            <a:off x="8890431" y="4150752"/>
            <a:ext cx="929393" cy="461665"/>
          </a:xfrm>
          <a:prstGeom prst="rect">
            <a:avLst/>
          </a:prstGeom>
          <a:noFill/>
        </p:spPr>
        <p:txBody>
          <a:bodyPr wrap="square" rtlCol="0">
            <a:spAutoFit/>
          </a:bodyPr>
          <a:lstStyle/>
          <a:p>
            <a:r>
              <a:rPr lang="de-DE" dirty="0" err="1" smtClean="0">
                <a:solidFill>
                  <a:srgbClr val="33CC33"/>
                </a:solidFill>
              </a:rPr>
              <a:t>K</a:t>
            </a:r>
            <a:r>
              <a:rPr lang="de-DE" baseline="-25000" dirty="0" err="1" smtClean="0">
                <a:solidFill>
                  <a:srgbClr val="33CC33"/>
                </a:solidFill>
              </a:rPr>
              <a:t>v</a:t>
            </a:r>
            <a:r>
              <a:rPr lang="de-DE" dirty="0" smtClean="0">
                <a:solidFill>
                  <a:srgbClr val="33CC33"/>
                </a:solidFill>
              </a:rPr>
              <a:t>/x</a:t>
            </a:r>
            <a:endParaRPr lang="de-DE" dirty="0">
              <a:solidFill>
                <a:srgbClr val="33CC33"/>
              </a:solidFill>
            </a:endParaRPr>
          </a:p>
        </p:txBody>
      </p:sp>
      <p:sp>
        <p:nvSpPr>
          <p:cNvPr id="26" name="Textfeld 25"/>
          <p:cNvSpPr txBox="1"/>
          <p:nvPr/>
        </p:nvSpPr>
        <p:spPr>
          <a:xfrm>
            <a:off x="8486432" y="5733256"/>
            <a:ext cx="319888" cy="461665"/>
          </a:xfrm>
          <a:prstGeom prst="rect">
            <a:avLst/>
          </a:prstGeom>
          <a:noFill/>
        </p:spPr>
        <p:txBody>
          <a:bodyPr wrap="square" rtlCol="0">
            <a:spAutoFit/>
          </a:bodyPr>
          <a:lstStyle/>
          <a:p>
            <a:r>
              <a:rPr lang="de-DE" dirty="0" smtClean="0"/>
              <a:t>x</a:t>
            </a:r>
            <a:endParaRPr lang="de-DE" dirty="0"/>
          </a:p>
        </p:txBody>
      </p:sp>
      <p:sp>
        <p:nvSpPr>
          <p:cNvPr id="27" name="Textfeld 22"/>
          <p:cNvSpPr txBox="1">
            <a:spLocks noChangeArrowheads="1"/>
          </p:cNvSpPr>
          <p:nvPr/>
        </p:nvSpPr>
        <p:spPr bwMode="auto">
          <a:xfrm>
            <a:off x="7381875" y="0"/>
            <a:ext cx="2071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dirty="0" smtClean="0">
                <a:solidFill>
                  <a:srgbClr val="FF9900"/>
                </a:solidFill>
              </a:rPr>
              <a:t>5.4.5</a:t>
            </a:r>
            <a:endParaRPr lang="de-DE" altLang="de-DE" sz="2800" b="1" dirty="0">
              <a:solidFill>
                <a:srgbClr val="FF9900"/>
              </a:solidFill>
            </a:endParaRPr>
          </a:p>
        </p:txBody>
      </p:sp>
    </p:spTree>
    <p:extLst>
      <p:ext uri="{BB962C8B-B14F-4D97-AF65-F5344CB8AC3E}">
        <p14:creationId xmlns:p14="http://schemas.microsoft.com/office/powerpoint/2010/main" val="356968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Gesamt- und Durchschnittskosten</a:t>
            </a:r>
            <a:endParaRPr lang="de-DE" dirty="0"/>
          </a:p>
        </p:txBody>
      </p:sp>
      <p:sp>
        <p:nvSpPr>
          <p:cNvPr id="3" name="Inhaltsplatzhalter 2"/>
          <p:cNvSpPr>
            <a:spLocks noGrp="1"/>
          </p:cNvSpPr>
          <p:nvPr>
            <p:ph sz="half" idx="1"/>
          </p:nvPr>
        </p:nvSpPr>
        <p:spPr/>
        <p:txBody>
          <a:bodyPr/>
          <a:lstStyle/>
          <a:p>
            <a:r>
              <a:rPr lang="de-DE" sz="2000" dirty="0" smtClean="0"/>
              <a:t>Sinkende Skalenerträge sind häufig anzutreffen; </a:t>
            </a:r>
          </a:p>
          <a:p>
            <a:r>
              <a:rPr lang="de-DE" sz="2000" dirty="0" smtClean="0"/>
              <a:t>Beispiele: von schnell fahren zu Vollgas; Werbeaufwand und Bekanntheit; Überstunden</a:t>
            </a:r>
          </a:p>
        </p:txBody>
      </p:sp>
      <p:sp>
        <p:nvSpPr>
          <p:cNvPr id="5" name="Foliennummernplatzhalter 4"/>
          <p:cNvSpPr>
            <a:spLocks noGrp="1"/>
          </p:cNvSpPr>
          <p:nvPr>
            <p:ph type="sldNum" sz="quarter" idx="10"/>
          </p:nvPr>
        </p:nvSpPr>
        <p:spPr/>
        <p:txBody>
          <a:bodyPr/>
          <a:lstStyle/>
          <a:p>
            <a:pPr>
              <a:defRPr/>
            </a:pPr>
            <a:fld id="{D87CF9D1-C923-4873-8F0F-2DFFBB25505F}" type="slidenum">
              <a:rPr lang="de-DE" altLang="de-DE" smtClean="0"/>
              <a:pPr>
                <a:defRPr/>
              </a:pPr>
              <a:t>41</a:t>
            </a:fld>
            <a:endParaRPr lang="de-DE" altLang="de-DE"/>
          </a:p>
        </p:txBody>
      </p:sp>
      <p:sp>
        <p:nvSpPr>
          <p:cNvPr id="6" name="Fußzeilenplatzhalter 5"/>
          <p:cNvSpPr>
            <a:spLocks noGrp="1"/>
          </p:cNvSpPr>
          <p:nvPr>
            <p:ph type="ftr" sz="quarter" idx="11"/>
          </p:nvPr>
        </p:nvSpPr>
        <p:spPr/>
        <p:txBody>
          <a:bodyPr/>
          <a:lstStyle/>
          <a:p>
            <a:pPr>
              <a:defRPr/>
            </a:pPr>
            <a:r>
              <a:rPr lang="de-DE" smtClean="0"/>
              <a:t>© Anselm Dohle-Beltinger 2017</a:t>
            </a:r>
            <a:endParaRPr lang="de-DE"/>
          </a:p>
        </p:txBody>
      </p:sp>
      <p:cxnSp>
        <p:nvCxnSpPr>
          <p:cNvPr id="8" name="Gerade Verbindung mit Pfeil 7"/>
          <p:cNvCxnSpPr/>
          <p:nvPr/>
        </p:nvCxnSpPr>
        <p:spPr bwMode="auto">
          <a:xfrm flipV="1">
            <a:off x="4520952" y="1751012"/>
            <a:ext cx="0" cy="3838228"/>
          </a:xfrm>
          <a:prstGeom prst="straightConnector1">
            <a:avLst/>
          </a:prstGeom>
          <a:solidFill>
            <a:srgbClr val="0099FF"/>
          </a:solidFill>
          <a:ln w="9525" cap="flat" cmpd="sng" algn="ctr">
            <a:solidFill>
              <a:schemeClr val="tx1"/>
            </a:solidFill>
            <a:prstDash val="solid"/>
            <a:round/>
            <a:headEnd type="none" w="med" len="med"/>
            <a:tailEnd type="triangle"/>
          </a:ln>
          <a:effectLst/>
        </p:spPr>
      </p:cxnSp>
      <p:cxnSp>
        <p:nvCxnSpPr>
          <p:cNvPr id="10" name="Gerade Verbindung mit Pfeil 9"/>
          <p:cNvCxnSpPr/>
          <p:nvPr/>
        </p:nvCxnSpPr>
        <p:spPr bwMode="auto">
          <a:xfrm>
            <a:off x="4520952" y="5589240"/>
            <a:ext cx="3816424" cy="0"/>
          </a:xfrm>
          <a:prstGeom prst="straightConnector1">
            <a:avLst/>
          </a:prstGeom>
          <a:solidFill>
            <a:srgbClr val="0099FF"/>
          </a:solidFill>
          <a:ln w="9525" cap="flat" cmpd="sng" algn="ctr">
            <a:solidFill>
              <a:schemeClr val="tx1"/>
            </a:solidFill>
            <a:prstDash val="solid"/>
            <a:round/>
            <a:headEnd type="none" w="med" len="med"/>
            <a:tailEnd type="triangle"/>
          </a:ln>
          <a:effectLst/>
        </p:spPr>
      </p:cxnSp>
      <p:sp>
        <p:nvSpPr>
          <p:cNvPr id="11" name="Freihandform 10"/>
          <p:cNvSpPr/>
          <p:nvPr/>
        </p:nvSpPr>
        <p:spPr bwMode="auto">
          <a:xfrm>
            <a:off x="4659923" y="4747846"/>
            <a:ext cx="3525715" cy="782516"/>
          </a:xfrm>
          <a:custGeom>
            <a:avLst/>
            <a:gdLst>
              <a:gd name="connsiteX0" fmla="*/ 0 w 3525715"/>
              <a:gd name="connsiteY0" fmla="*/ 0 h 782516"/>
              <a:gd name="connsiteX1" fmla="*/ 826477 w 3525715"/>
              <a:gd name="connsiteY1" fmla="*/ 580292 h 782516"/>
              <a:gd name="connsiteX2" fmla="*/ 3525715 w 3525715"/>
              <a:gd name="connsiteY2" fmla="*/ 782516 h 782516"/>
            </a:gdLst>
            <a:ahLst/>
            <a:cxnLst>
              <a:cxn ang="0">
                <a:pos x="connsiteX0" y="connsiteY0"/>
              </a:cxn>
              <a:cxn ang="0">
                <a:pos x="connsiteX1" y="connsiteY1"/>
              </a:cxn>
              <a:cxn ang="0">
                <a:pos x="connsiteX2" y="connsiteY2"/>
              </a:cxn>
            </a:cxnLst>
            <a:rect l="l" t="t" r="r" b="b"/>
            <a:pathLst>
              <a:path w="3525715" h="782516">
                <a:moveTo>
                  <a:pt x="0" y="0"/>
                </a:moveTo>
                <a:cubicBezTo>
                  <a:pt x="119429" y="224936"/>
                  <a:pt x="238858" y="449873"/>
                  <a:pt x="826477" y="580292"/>
                </a:cubicBezTo>
                <a:cubicBezTo>
                  <a:pt x="1414096" y="710711"/>
                  <a:pt x="2469905" y="746613"/>
                  <a:pt x="3525715" y="782516"/>
                </a:cubicBezTo>
              </a:path>
            </a:pathLst>
          </a:custGeom>
          <a:noFill/>
          <a:ln w="28575" cap="flat" cmpd="sng" algn="ctr">
            <a:solidFill>
              <a:srgbClr val="0070C0"/>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sp>
        <p:nvSpPr>
          <p:cNvPr id="14" name="Textfeld 13"/>
          <p:cNvSpPr txBox="1"/>
          <p:nvPr/>
        </p:nvSpPr>
        <p:spPr>
          <a:xfrm>
            <a:off x="7948246" y="1916832"/>
            <a:ext cx="389130" cy="461665"/>
          </a:xfrm>
          <a:prstGeom prst="rect">
            <a:avLst/>
          </a:prstGeom>
          <a:noFill/>
        </p:spPr>
        <p:txBody>
          <a:bodyPr wrap="square" rtlCol="0">
            <a:spAutoFit/>
          </a:bodyPr>
          <a:lstStyle/>
          <a:p>
            <a:r>
              <a:rPr lang="de-DE" dirty="0" smtClean="0"/>
              <a:t>K</a:t>
            </a:r>
            <a:endParaRPr lang="de-DE" dirty="0"/>
          </a:p>
        </p:txBody>
      </p:sp>
      <p:sp>
        <p:nvSpPr>
          <p:cNvPr id="15" name="Textfeld 14"/>
          <p:cNvSpPr txBox="1"/>
          <p:nvPr/>
        </p:nvSpPr>
        <p:spPr>
          <a:xfrm>
            <a:off x="8185638" y="4556702"/>
            <a:ext cx="745386" cy="461665"/>
          </a:xfrm>
          <a:prstGeom prst="rect">
            <a:avLst/>
          </a:prstGeom>
          <a:noFill/>
        </p:spPr>
        <p:txBody>
          <a:bodyPr wrap="square" rtlCol="0">
            <a:spAutoFit/>
          </a:bodyPr>
          <a:lstStyle/>
          <a:p>
            <a:r>
              <a:rPr lang="de-DE" dirty="0" smtClean="0">
                <a:solidFill>
                  <a:srgbClr val="33CC33"/>
                </a:solidFill>
              </a:rPr>
              <a:t>K/x</a:t>
            </a:r>
            <a:endParaRPr lang="de-DE" dirty="0">
              <a:solidFill>
                <a:srgbClr val="33CC33"/>
              </a:solidFill>
            </a:endParaRPr>
          </a:p>
        </p:txBody>
      </p:sp>
      <p:sp>
        <p:nvSpPr>
          <p:cNvPr id="16" name="Textfeld 15"/>
          <p:cNvSpPr txBox="1"/>
          <p:nvPr/>
        </p:nvSpPr>
        <p:spPr>
          <a:xfrm>
            <a:off x="4527117" y="5013176"/>
            <a:ext cx="785923" cy="461665"/>
          </a:xfrm>
          <a:prstGeom prst="rect">
            <a:avLst/>
          </a:prstGeom>
          <a:noFill/>
        </p:spPr>
        <p:txBody>
          <a:bodyPr wrap="square" rtlCol="0">
            <a:spAutoFit/>
          </a:bodyPr>
          <a:lstStyle/>
          <a:p>
            <a:r>
              <a:rPr lang="de-DE" dirty="0" err="1" smtClean="0">
                <a:solidFill>
                  <a:srgbClr val="0070C0"/>
                </a:solidFill>
              </a:rPr>
              <a:t>K</a:t>
            </a:r>
            <a:r>
              <a:rPr lang="de-DE" baseline="-25000" dirty="0" err="1" smtClean="0">
                <a:solidFill>
                  <a:srgbClr val="0070C0"/>
                </a:solidFill>
              </a:rPr>
              <a:t>f</a:t>
            </a:r>
            <a:r>
              <a:rPr lang="de-DE" dirty="0" smtClean="0">
                <a:solidFill>
                  <a:srgbClr val="0070C0"/>
                </a:solidFill>
              </a:rPr>
              <a:t>/x</a:t>
            </a:r>
            <a:endParaRPr lang="de-DE" dirty="0">
              <a:solidFill>
                <a:srgbClr val="0070C0"/>
              </a:solidFill>
            </a:endParaRPr>
          </a:p>
        </p:txBody>
      </p:sp>
      <p:sp>
        <p:nvSpPr>
          <p:cNvPr id="17" name="Textfeld 16"/>
          <p:cNvSpPr txBox="1"/>
          <p:nvPr/>
        </p:nvSpPr>
        <p:spPr>
          <a:xfrm>
            <a:off x="8029084" y="5661248"/>
            <a:ext cx="596324" cy="461665"/>
          </a:xfrm>
          <a:prstGeom prst="rect">
            <a:avLst/>
          </a:prstGeom>
          <a:noFill/>
        </p:spPr>
        <p:txBody>
          <a:bodyPr wrap="square" rtlCol="0">
            <a:spAutoFit/>
          </a:bodyPr>
          <a:lstStyle/>
          <a:p>
            <a:r>
              <a:rPr lang="de-DE" dirty="0" smtClean="0"/>
              <a:t>x</a:t>
            </a:r>
            <a:endParaRPr lang="de-DE" dirty="0"/>
          </a:p>
        </p:txBody>
      </p:sp>
      <p:sp>
        <p:nvSpPr>
          <p:cNvPr id="18" name="Textfeld 17"/>
          <p:cNvSpPr txBox="1"/>
          <p:nvPr/>
        </p:nvSpPr>
        <p:spPr>
          <a:xfrm>
            <a:off x="3728864" y="1773238"/>
            <a:ext cx="792088" cy="1569660"/>
          </a:xfrm>
          <a:prstGeom prst="rect">
            <a:avLst/>
          </a:prstGeom>
          <a:noFill/>
        </p:spPr>
        <p:txBody>
          <a:bodyPr wrap="square" rtlCol="0">
            <a:spAutoFit/>
          </a:bodyPr>
          <a:lstStyle/>
          <a:p>
            <a:r>
              <a:rPr lang="de-DE" dirty="0" smtClean="0"/>
              <a:t>K</a:t>
            </a:r>
          </a:p>
          <a:p>
            <a:r>
              <a:rPr lang="de-DE" dirty="0" smtClean="0">
                <a:solidFill>
                  <a:srgbClr val="33CC33"/>
                </a:solidFill>
              </a:rPr>
              <a:t>K/x</a:t>
            </a:r>
          </a:p>
          <a:p>
            <a:r>
              <a:rPr lang="de-DE" dirty="0" err="1" smtClean="0">
                <a:solidFill>
                  <a:srgbClr val="0070C0"/>
                </a:solidFill>
              </a:rPr>
              <a:t>K</a:t>
            </a:r>
            <a:r>
              <a:rPr lang="de-DE" baseline="-25000" dirty="0" err="1" smtClean="0">
                <a:solidFill>
                  <a:srgbClr val="0070C0"/>
                </a:solidFill>
              </a:rPr>
              <a:t>f</a:t>
            </a:r>
            <a:r>
              <a:rPr lang="de-DE" dirty="0" smtClean="0">
                <a:solidFill>
                  <a:srgbClr val="0070C0"/>
                </a:solidFill>
              </a:rPr>
              <a:t>/x</a:t>
            </a:r>
          </a:p>
          <a:p>
            <a:r>
              <a:rPr lang="de-DE" dirty="0" err="1" smtClean="0">
                <a:solidFill>
                  <a:srgbClr val="0070C0"/>
                </a:solidFill>
              </a:rPr>
              <a:t>K</a:t>
            </a:r>
            <a:r>
              <a:rPr lang="de-DE" baseline="-25000" dirty="0" err="1" smtClean="0">
                <a:solidFill>
                  <a:srgbClr val="0070C0"/>
                </a:solidFill>
              </a:rPr>
              <a:t>v</a:t>
            </a:r>
            <a:r>
              <a:rPr lang="de-DE" dirty="0" smtClean="0">
                <a:solidFill>
                  <a:srgbClr val="0070C0"/>
                </a:solidFill>
              </a:rPr>
              <a:t>/x</a:t>
            </a:r>
            <a:endParaRPr lang="de-DE" dirty="0">
              <a:solidFill>
                <a:srgbClr val="0070C0"/>
              </a:solidFill>
            </a:endParaRPr>
          </a:p>
        </p:txBody>
      </p:sp>
      <p:cxnSp>
        <p:nvCxnSpPr>
          <p:cNvPr id="20" name="Gerade Verbindung mit Pfeil 19"/>
          <p:cNvCxnSpPr/>
          <p:nvPr/>
        </p:nvCxnSpPr>
        <p:spPr bwMode="auto">
          <a:xfrm>
            <a:off x="5313040" y="5085184"/>
            <a:ext cx="0" cy="198440"/>
          </a:xfrm>
          <a:prstGeom prst="straightConnector1">
            <a:avLst/>
          </a:prstGeom>
          <a:solidFill>
            <a:srgbClr val="0099FF"/>
          </a:solidFill>
          <a:ln w="19050" cap="flat" cmpd="sng" algn="ctr">
            <a:solidFill>
              <a:srgbClr val="FF0000"/>
            </a:solidFill>
            <a:prstDash val="solid"/>
            <a:round/>
            <a:headEnd type="none" w="med" len="med"/>
            <a:tailEnd type="triangle"/>
          </a:ln>
          <a:effectLst/>
        </p:spPr>
      </p:cxnSp>
      <p:cxnSp>
        <p:nvCxnSpPr>
          <p:cNvPr id="22" name="Gerade Verbindung mit Pfeil 21"/>
          <p:cNvCxnSpPr/>
          <p:nvPr/>
        </p:nvCxnSpPr>
        <p:spPr bwMode="auto">
          <a:xfrm flipH="1">
            <a:off x="5313040" y="4293096"/>
            <a:ext cx="1008112" cy="878905"/>
          </a:xfrm>
          <a:prstGeom prst="straightConnector1">
            <a:avLst/>
          </a:prstGeom>
          <a:solidFill>
            <a:srgbClr val="0099FF"/>
          </a:solidFill>
          <a:ln w="9525" cap="flat" cmpd="sng" algn="ctr">
            <a:solidFill>
              <a:schemeClr val="tx1"/>
            </a:solidFill>
            <a:prstDash val="solid"/>
            <a:round/>
            <a:headEnd type="none" w="med" len="med"/>
            <a:tailEnd type="triangle"/>
          </a:ln>
          <a:effectLst/>
        </p:spPr>
      </p:cxnSp>
      <p:sp>
        <p:nvSpPr>
          <p:cNvPr id="23" name="Textfeld 22"/>
          <p:cNvSpPr txBox="1"/>
          <p:nvPr/>
        </p:nvSpPr>
        <p:spPr>
          <a:xfrm>
            <a:off x="6249144" y="4077072"/>
            <a:ext cx="864096" cy="461665"/>
          </a:xfrm>
          <a:prstGeom prst="rect">
            <a:avLst/>
          </a:prstGeom>
          <a:noFill/>
        </p:spPr>
        <p:txBody>
          <a:bodyPr wrap="square" rtlCol="0">
            <a:spAutoFit/>
          </a:bodyPr>
          <a:lstStyle/>
          <a:p>
            <a:r>
              <a:rPr lang="de-DE" dirty="0" err="1" smtClean="0">
                <a:solidFill>
                  <a:srgbClr val="FF0000"/>
                </a:solidFill>
              </a:rPr>
              <a:t>K</a:t>
            </a:r>
            <a:r>
              <a:rPr lang="de-DE" baseline="-25000" dirty="0" err="1" smtClean="0">
                <a:solidFill>
                  <a:srgbClr val="FF0000"/>
                </a:solidFill>
              </a:rPr>
              <a:t>v</a:t>
            </a:r>
            <a:r>
              <a:rPr lang="de-DE" dirty="0" smtClean="0">
                <a:solidFill>
                  <a:srgbClr val="FF0000"/>
                </a:solidFill>
              </a:rPr>
              <a:t>/x</a:t>
            </a:r>
            <a:endParaRPr lang="de-DE" dirty="0">
              <a:solidFill>
                <a:srgbClr val="FF0000"/>
              </a:solidFill>
            </a:endParaRPr>
          </a:p>
        </p:txBody>
      </p:sp>
      <p:cxnSp>
        <p:nvCxnSpPr>
          <p:cNvPr id="25" name="Gerader Verbinder 24"/>
          <p:cNvCxnSpPr/>
          <p:nvPr/>
        </p:nvCxnSpPr>
        <p:spPr bwMode="auto">
          <a:xfrm flipH="1">
            <a:off x="4232920" y="4760088"/>
            <a:ext cx="288032" cy="0"/>
          </a:xfrm>
          <a:prstGeom prst="line">
            <a:avLst/>
          </a:prstGeom>
          <a:solidFill>
            <a:srgbClr val="0099FF"/>
          </a:solidFill>
          <a:ln w="9525" cap="flat" cmpd="sng" algn="ctr">
            <a:solidFill>
              <a:schemeClr val="tx1"/>
            </a:solidFill>
            <a:prstDash val="solid"/>
            <a:round/>
            <a:headEnd type="none" w="med" len="med"/>
            <a:tailEnd type="none" w="med" len="med"/>
          </a:ln>
          <a:effectLst/>
        </p:spPr>
      </p:cxnSp>
      <p:sp>
        <p:nvSpPr>
          <p:cNvPr id="26" name="Textfeld 25"/>
          <p:cNvSpPr txBox="1"/>
          <p:nvPr/>
        </p:nvSpPr>
        <p:spPr>
          <a:xfrm>
            <a:off x="3872880" y="4509120"/>
            <a:ext cx="504056" cy="461665"/>
          </a:xfrm>
          <a:prstGeom prst="rect">
            <a:avLst/>
          </a:prstGeom>
          <a:noFill/>
        </p:spPr>
        <p:txBody>
          <a:bodyPr wrap="square" rtlCol="0">
            <a:spAutoFit/>
          </a:bodyPr>
          <a:lstStyle/>
          <a:p>
            <a:r>
              <a:rPr lang="de-DE" dirty="0" err="1" smtClean="0"/>
              <a:t>K</a:t>
            </a:r>
            <a:r>
              <a:rPr lang="de-DE" baseline="-25000" dirty="0" err="1" smtClean="0"/>
              <a:t>f</a:t>
            </a:r>
            <a:endParaRPr lang="de-DE" dirty="0"/>
          </a:p>
        </p:txBody>
      </p:sp>
      <p:sp>
        <p:nvSpPr>
          <p:cNvPr id="4" name="Freihandform 3"/>
          <p:cNvSpPr/>
          <p:nvPr/>
        </p:nvSpPr>
        <p:spPr bwMode="auto">
          <a:xfrm>
            <a:off x="4519246" y="1934308"/>
            <a:ext cx="3552092" cy="2813538"/>
          </a:xfrm>
          <a:custGeom>
            <a:avLst/>
            <a:gdLst>
              <a:gd name="connsiteX0" fmla="*/ 0 w 3552092"/>
              <a:gd name="connsiteY0" fmla="*/ 2813538 h 2813538"/>
              <a:gd name="connsiteX1" fmla="*/ 2083777 w 3552092"/>
              <a:gd name="connsiteY1" fmla="*/ 1802423 h 2813538"/>
              <a:gd name="connsiteX2" fmla="*/ 3552092 w 3552092"/>
              <a:gd name="connsiteY2" fmla="*/ 0 h 2813538"/>
              <a:gd name="connsiteX0" fmla="*/ 0 w 3552092"/>
              <a:gd name="connsiteY0" fmla="*/ 2813538 h 2813538"/>
              <a:gd name="connsiteX1" fmla="*/ 2083777 w 3552092"/>
              <a:gd name="connsiteY1" fmla="*/ 1802423 h 2813538"/>
              <a:gd name="connsiteX2" fmla="*/ 3552092 w 3552092"/>
              <a:gd name="connsiteY2" fmla="*/ 0 h 2813538"/>
              <a:gd name="connsiteX0" fmla="*/ 0 w 3552092"/>
              <a:gd name="connsiteY0" fmla="*/ 2813538 h 2813538"/>
              <a:gd name="connsiteX1" fmla="*/ 2083777 w 3552092"/>
              <a:gd name="connsiteY1" fmla="*/ 1802423 h 2813538"/>
              <a:gd name="connsiteX2" fmla="*/ 3552092 w 3552092"/>
              <a:gd name="connsiteY2" fmla="*/ 0 h 2813538"/>
              <a:gd name="connsiteX0" fmla="*/ 0 w 3552092"/>
              <a:gd name="connsiteY0" fmla="*/ 2813538 h 2813538"/>
              <a:gd name="connsiteX1" fmla="*/ 1995854 w 3552092"/>
              <a:gd name="connsiteY1" fmla="*/ 1767254 h 2813538"/>
              <a:gd name="connsiteX2" fmla="*/ 3552092 w 3552092"/>
              <a:gd name="connsiteY2" fmla="*/ 0 h 2813538"/>
            </a:gdLst>
            <a:ahLst/>
            <a:cxnLst>
              <a:cxn ang="0">
                <a:pos x="connsiteX0" y="connsiteY0"/>
              </a:cxn>
              <a:cxn ang="0">
                <a:pos x="connsiteX1" y="connsiteY1"/>
              </a:cxn>
              <a:cxn ang="0">
                <a:pos x="connsiteX2" y="connsiteY2"/>
              </a:cxn>
            </a:cxnLst>
            <a:rect l="l" t="t" r="r" b="b"/>
            <a:pathLst>
              <a:path w="3552092" h="2813538">
                <a:moveTo>
                  <a:pt x="0" y="2813538"/>
                </a:moveTo>
                <a:cubicBezTo>
                  <a:pt x="763466" y="2603988"/>
                  <a:pt x="1403839" y="2236177"/>
                  <a:pt x="1995854" y="1767254"/>
                </a:cubicBezTo>
                <a:cubicBezTo>
                  <a:pt x="2587869" y="1298331"/>
                  <a:pt x="3201865" y="754673"/>
                  <a:pt x="3552092" y="0"/>
                </a:cubicBezTo>
              </a:path>
            </a:pathLst>
          </a:custGeom>
          <a:noFill/>
          <a:ln w="9525" cap="flat" cmpd="sng" algn="ctr">
            <a:solidFill>
              <a:schemeClr val="tx1"/>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sp>
        <p:nvSpPr>
          <p:cNvPr id="7" name="Freihandform 6"/>
          <p:cNvSpPr/>
          <p:nvPr/>
        </p:nvSpPr>
        <p:spPr bwMode="auto">
          <a:xfrm>
            <a:off x="4668715" y="4695092"/>
            <a:ext cx="3552093" cy="509218"/>
          </a:xfrm>
          <a:custGeom>
            <a:avLst/>
            <a:gdLst>
              <a:gd name="connsiteX0" fmla="*/ 0 w 3552093"/>
              <a:gd name="connsiteY0" fmla="*/ 0 h 547042"/>
              <a:gd name="connsiteX1" fmla="*/ 422031 w 3552093"/>
              <a:gd name="connsiteY1" fmla="*/ 254977 h 547042"/>
              <a:gd name="connsiteX2" fmla="*/ 1916723 w 3552093"/>
              <a:gd name="connsiteY2" fmla="*/ 545123 h 547042"/>
              <a:gd name="connsiteX3" fmla="*/ 3552093 w 3552093"/>
              <a:gd name="connsiteY3" fmla="*/ 105508 h 547042"/>
              <a:gd name="connsiteX0" fmla="*/ 0 w 3552093"/>
              <a:gd name="connsiteY0" fmla="*/ 0 h 557162"/>
              <a:gd name="connsiteX1" fmla="*/ 677008 w 3552093"/>
              <a:gd name="connsiteY1" fmla="*/ 395654 h 557162"/>
              <a:gd name="connsiteX2" fmla="*/ 1916723 w 3552093"/>
              <a:gd name="connsiteY2" fmla="*/ 545123 h 557162"/>
              <a:gd name="connsiteX3" fmla="*/ 3552093 w 3552093"/>
              <a:gd name="connsiteY3" fmla="*/ 105508 h 557162"/>
              <a:gd name="connsiteX0" fmla="*/ 0 w 3552093"/>
              <a:gd name="connsiteY0" fmla="*/ 0 h 559403"/>
              <a:gd name="connsiteX1" fmla="*/ 677008 w 3552093"/>
              <a:gd name="connsiteY1" fmla="*/ 395654 h 559403"/>
              <a:gd name="connsiteX2" fmla="*/ 1916723 w 3552093"/>
              <a:gd name="connsiteY2" fmla="*/ 545123 h 559403"/>
              <a:gd name="connsiteX3" fmla="*/ 3552093 w 3552093"/>
              <a:gd name="connsiteY3" fmla="*/ 105508 h 559403"/>
              <a:gd name="connsiteX0" fmla="*/ 0 w 3552093"/>
              <a:gd name="connsiteY0" fmla="*/ 0 h 559403"/>
              <a:gd name="connsiteX1" fmla="*/ 703385 w 3552093"/>
              <a:gd name="connsiteY1" fmla="*/ 395654 h 559403"/>
              <a:gd name="connsiteX2" fmla="*/ 1916723 w 3552093"/>
              <a:gd name="connsiteY2" fmla="*/ 545123 h 559403"/>
              <a:gd name="connsiteX3" fmla="*/ 3552093 w 3552093"/>
              <a:gd name="connsiteY3" fmla="*/ 105508 h 559403"/>
              <a:gd name="connsiteX0" fmla="*/ 0 w 3552093"/>
              <a:gd name="connsiteY0" fmla="*/ 0 h 509218"/>
              <a:gd name="connsiteX1" fmla="*/ 703385 w 3552093"/>
              <a:gd name="connsiteY1" fmla="*/ 395654 h 509218"/>
              <a:gd name="connsiteX2" fmla="*/ 2022231 w 3552093"/>
              <a:gd name="connsiteY2" fmla="*/ 492369 h 509218"/>
              <a:gd name="connsiteX3" fmla="*/ 3552093 w 3552093"/>
              <a:gd name="connsiteY3" fmla="*/ 105508 h 509218"/>
            </a:gdLst>
            <a:ahLst/>
            <a:cxnLst>
              <a:cxn ang="0">
                <a:pos x="connsiteX0" y="connsiteY0"/>
              </a:cxn>
              <a:cxn ang="0">
                <a:pos x="connsiteX1" y="connsiteY1"/>
              </a:cxn>
              <a:cxn ang="0">
                <a:pos x="connsiteX2" y="connsiteY2"/>
              </a:cxn>
              <a:cxn ang="0">
                <a:pos x="connsiteX3" y="connsiteY3"/>
              </a:cxn>
            </a:cxnLst>
            <a:rect l="l" t="t" r="r" b="b"/>
            <a:pathLst>
              <a:path w="3552093" h="509218">
                <a:moveTo>
                  <a:pt x="0" y="0"/>
                </a:moveTo>
                <a:cubicBezTo>
                  <a:pt x="51288" y="82061"/>
                  <a:pt x="366347" y="313593"/>
                  <a:pt x="703385" y="395654"/>
                </a:cubicBezTo>
                <a:cubicBezTo>
                  <a:pt x="1040423" y="477715"/>
                  <a:pt x="1547446" y="540727"/>
                  <a:pt x="2022231" y="492369"/>
                </a:cubicBezTo>
                <a:cubicBezTo>
                  <a:pt x="2497016" y="444011"/>
                  <a:pt x="2995246" y="312860"/>
                  <a:pt x="3552093" y="105508"/>
                </a:cubicBezTo>
              </a:path>
            </a:pathLst>
          </a:custGeom>
          <a:noFill/>
          <a:ln w="28575" cap="flat" cmpd="sng" algn="ctr">
            <a:solidFill>
              <a:srgbClr val="33CC33"/>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sp>
        <p:nvSpPr>
          <p:cNvPr id="27" name="Textfeld 22"/>
          <p:cNvSpPr txBox="1">
            <a:spLocks noChangeArrowheads="1"/>
          </p:cNvSpPr>
          <p:nvPr/>
        </p:nvSpPr>
        <p:spPr bwMode="auto">
          <a:xfrm>
            <a:off x="7381875" y="0"/>
            <a:ext cx="2071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dirty="0" smtClean="0">
                <a:solidFill>
                  <a:srgbClr val="FF9900"/>
                </a:solidFill>
              </a:rPr>
              <a:t>5.4.5</a:t>
            </a:r>
            <a:endParaRPr lang="de-DE" altLang="de-DE" sz="2800" b="1" dirty="0">
              <a:solidFill>
                <a:srgbClr val="FF9900"/>
              </a:solidFill>
            </a:endParaRPr>
          </a:p>
        </p:txBody>
      </p:sp>
    </p:spTree>
    <p:extLst>
      <p:ext uri="{BB962C8B-B14F-4D97-AF65-F5344CB8AC3E}">
        <p14:creationId xmlns:p14="http://schemas.microsoft.com/office/powerpoint/2010/main" val="322424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fld id="{DA9D221D-92B4-4705-8758-1961E465D1BE}" type="slidenum">
              <a:rPr lang="de-DE" altLang="de-DE" sz="1400">
                <a:solidFill>
                  <a:schemeClr val="bg1"/>
                </a:solidFill>
              </a:rPr>
              <a:pPr algn="l">
                <a:spcBef>
                  <a:spcPct val="0"/>
                </a:spcBef>
              </a:pPr>
              <a:t>42</a:t>
            </a:fld>
            <a:endParaRPr lang="de-DE" altLang="de-DE" sz="1400">
              <a:solidFill>
                <a:schemeClr val="bg1"/>
              </a:solidFill>
            </a:endParaRPr>
          </a:p>
        </p:txBody>
      </p:sp>
      <p:sp>
        <p:nvSpPr>
          <p:cNvPr id="57347" name="Fußzeilenplatzhalt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r>
              <a:rPr lang="de-DE" altLang="de-DE" sz="1400" smtClean="0">
                <a:solidFill>
                  <a:schemeClr val="bg1"/>
                </a:solidFill>
              </a:rPr>
              <a:t>© Anselm Dohle-Beltinger 2017</a:t>
            </a:r>
          </a:p>
        </p:txBody>
      </p:sp>
      <p:sp>
        <p:nvSpPr>
          <p:cNvPr id="57348" name="Rectangle 2"/>
          <p:cNvSpPr>
            <a:spLocks noGrp="1" noChangeArrowheads="1"/>
          </p:cNvSpPr>
          <p:nvPr>
            <p:ph type="title"/>
          </p:nvPr>
        </p:nvSpPr>
        <p:spPr/>
        <p:txBody>
          <a:bodyPr/>
          <a:lstStyle/>
          <a:p>
            <a:r>
              <a:rPr lang="de-DE" altLang="de-DE" smtClean="0"/>
              <a:t>Die Kombination von Verläufen</a:t>
            </a:r>
          </a:p>
        </p:txBody>
      </p:sp>
      <p:sp>
        <p:nvSpPr>
          <p:cNvPr id="57349" name="Rectangle 3"/>
          <p:cNvSpPr>
            <a:spLocks noGrp="1" noChangeArrowheads="1"/>
          </p:cNvSpPr>
          <p:nvPr>
            <p:ph type="body" sz="half" idx="1"/>
          </p:nvPr>
        </p:nvSpPr>
        <p:spPr>
          <a:xfrm>
            <a:off x="428625" y="1484313"/>
            <a:ext cx="6702425" cy="1998662"/>
          </a:xfrm>
        </p:spPr>
        <p:txBody>
          <a:bodyPr/>
          <a:lstStyle/>
          <a:p>
            <a:r>
              <a:rPr lang="de-DE" altLang="de-DE" sz="2400" smtClean="0"/>
              <a:t>Denkbar sind auch Kombinationen aus verschiedenen Skalenerträgen. Misst man z.B. den Bekanntheitsgrad eines Produktes in Abhängigkeit vom Werbeaufwand, so ergibt sich etwa folgende Kurve:</a:t>
            </a:r>
          </a:p>
        </p:txBody>
      </p:sp>
      <p:sp>
        <p:nvSpPr>
          <p:cNvPr id="57350" name="Rectangle 4"/>
          <p:cNvSpPr>
            <a:spLocks noGrp="1" noChangeArrowheads="1"/>
          </p:cNvSpPr>
          <p:nvPr>
            <p:ph type="body" sz="half" idx="2"/>
          </p:nvPr>
        </p:nvSpPr>
        <p:spPr>
          <a:xfrm>
            <a:off x="7370763" y="1773238"/>
            <a:ext cx="1787525" cy="4535487"/>
          </a:xfrm>
        </p:spPr>
        <p:txBody>
          <a:bodyPr/>
          <a:lstStyle/>
          <a:p>
            <a:pPr marL="0" indent="0">
              <a:spcBef>
                <a:spcPct val="0"/>
              </a:spcBef>
              <a:buFontTx/>
              <a:buNone/>
            </a:pPr>
            <a:r>
              <a:rPr lang="de-DE" altLang="de-DE" sz="1600" dirty="0" smtClean="0">
                <a:solidFill>
                  <a:srgbClr val="FF0000"/>
                </a:solidFill>
              </a:rPr>
              <a:t>Kombinationen aus Skalenerträgen</a:t>
            </a:r>
          </a:p>
          <a:p>
            <a:pPr marL="0" indent="0">
              <a:spcBef>
                <a:spcPct val="0"/>
              </a:spcBef>
              <a:buFontTx/>
              <a:buNone/>
            </a:pPr>
            <a:endParaRPr lang="de-DE" altLang="de-DE" sz="1600" dirty="0" smtClean="0">
              <a:solidFill>
                <a:srgbClr val="FF0000"/>
              </a:solidFill>
            </a:endParaRPr>
          </a:p>
          <a:p>
            <a:pPr marL="0" indent="0">
              <a:spcBef>
                <a:spcPct val="0"/>
              </a:spcBef>
              <a:buFontTx/>
              <a:buNone/>
            </a:pPr>
            <a:endParaRPr lang="de-DE" altLang="de-DE" sz="1600" dirty="0" smtClean="0">
              <a:solidFill>
                <a:srgbClr val="FF0000"/>
              </a:solidFill>
            </a:endParaRPr>
          </a:p>
          <a:p>
            <a:pPr marL="0" indent="0">
              <a:spcBef>
                <a:spcPct val="0"/>
              </a:spcBef>
              <a:buFontTx/>
              <a:buNone/>
            </a:pPr>
            <a:endParaRPr lang="de-DE" altLang="de-DE" sz="1600" dirty="0" smtClean="0">
              <a:solidFill>
                <a:srgbClr val="FF0000"/>
              </a:solidFill>
            </a:endParaRPr>
          </a:p>
          <a:p>
            <a:pPr marL="0" indent="0">
              <a:spcBef>
                <a:spcPct val="0"/>
              </a:spcBef>
              <a:buFontTx/>
              <a:buNone/>
            </a:pPr>
            <a:endParaRPr lang="de-DE" altLang="de-DE" sz="1600" dirty="0" smtClean="0">
              <a:solidFill>
                <a:srgbClr val="FF0000"/>
              </a:solidFill>
            </a:endParaRPr>
          </a:p>
          <a:p>
            <a:pPr marL="0" indent="0">
              <a:spcBef>
                <a:spcPct val="0"/>
              </a:spcBef>
              <a:buFontTx/>
              <a:buNone/>
            </a:pPr>
            <a:endParaRPr lang="de-DE" altLang="de-DE" sz="1600" dirty="0" smtClean="0">
              <a:solidFill>
                <a:srgbClr val="FF0000"/>
              </a:solidFill>
            </a:endParaRPr>
          </a:p>
          <a:p>
            <a:pPr marL="0" indent="0">
              <a:spcBef>
                <a:spcPct val="0"/>
              </a:spcBef>
              <a:buFontTx/>
              <a:buNone/>
            </a:pPr>
            <a:endParaRPr lang="de-DE" altLang="de-DE" sz="1600" dirty="0" smtClean="0">
              <a:solidFill>
                <a:srgbClr val="FF0000"/>
              </a:solidFill>
            </a:endParaRPr>
          </a:p>
          <a:p>
            <a:pPr marL="0" indent="0">
              <a:spcBef>
                <a:spcPct val="0"/>
              </a:spcBef>
              <a:buFontTx/>
              <a:buNone/>
            </a:pPr>
            <a:r>
              <a:rPr lang="de-DE" altLang="de-DE" sz="1600" dirty="0" smtClean="0">
                <a:solidFill>
                  <a:srgbClr val="FF0000"/>
                </a:solidFill>
              </a:rPr>
              <a:t>Skalenertrag </a:t>
            </a:r>
            <a:br>
              <a:rPr lang="de-DE" altLang="de-DE" sz="1600" dirty="0" smtClean="0">
                <a:solidFill>
                  <a:srgbClr val="FF0000"/>
                </a:solidFill>
              </a:rPr>
            </a:br>
            <a:r>
              <a:rPr lang="de-DE" altLang="de-DE" sz="1600" dirty="0" smtClean="0">
                <a:solidFill>
                  <a:srgbClr val="FF0000"/>
                </a:solidFill>
              </a:rPr>
              <a:t>gilt für die </a:t>
            </a:r>
            <a:r>
              <a:rPr lang="de-DE" altLang="de-DE" sz="1600" u="sng" dirty="0" smtClean="0">
                <a:solidFill>
                  <a:srgbClr val="FF0000"/>
                </a:solidFill>
              </a:rPr>
              <a:t>Produktions-funktion</a:t>
            </a:r>
          </a:p>
        </p:txBody>
      </p:sp>
      <p:sp>
        <p:nvSpPr>
          <p:cNvPr id="57351" name="Line 5"/>
          <p:cNvSpPr>
            <a:spLocks noChangeShapeType="1"/>
          </p:cNvSpPr>
          <p:nvPr/>
        </p:nvSpPr>
        <p:spPr bwMode="auto">
          <a:xfrm flipV="1">
            <a:off x="1363663" y="4076700"/>
            <a:ext cx="0" cy="2160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57352" name="Line 6"/>
          <p:cNvSpPr>
            <a:spLocks noChangeShapeType="1"/>
          </p:cNvSpPr>
          <p:nvPr/>
        </p:nvSpPr>
        <p:spPr bwMode="auto">
          <a:xfrm>
            <a:off x="1363663" y="6237288"/>
            <a:ext cx="28082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57353" name="Freeform 8"/>
          <p:cNvSpPr>
            <a:spLocks/>
          </p:cNvSpPr>
          <p:nvPr/>
        </p:nvSpPr>
        <p:spPr bwMode="auto">
          <a:xfrm>
            <a:off x="2301875" y="4222750"/>
            <a:ext cx="442913" cy="619125"/>
          </a:xfrm>
          <a:custGeom>
            <a:avLst/>
            <a:gdLst>
              <a:gd name="T0" fmla="*/ 0 w 258"/>
              <a:gd name="T1" fmla="*/ 0 h 390"/>
              <a:gd name="T2" fmla="*/ 2147483646 w 258"/>
              <a:gd name="T3" fmla="*/ 2147483646 h 390"/>
              <a:gd name="T4" fmla="*/ 0 60000 65536"/>
              <a:gd name="T5" fmla="*/ 0 60000 65536"/>
              <a:gd name="T6" fmla="*/ 0 w 258"/>
              <a:gd name="T7" fmla="*/ 0 h 390"/>
              <a:gd name="T8" fmla="*/ 258 w 258"/>
              <a:gd name="T9" fmla="*/ 390 h 390"/>
            </a:gdLst>
            <a:ahLst/>
            <a:cxnLst>
              <a:cxn ang="T4">
                <a:pos x="T0" y="T1"/>
              </a:cxn>
              <a:cxn ang="T5">
                <a:pos x="T2" y="T3"/>
              </a:cxn>
            </a:cxnLst>
            <a:rect l="T6" t="T7" r="T8" b="T9"/>
            <a:pathLst>
              <a:path w="258" h="390">
                <a:moveTo>
                  <a:pt x="0" y="0"/>
                </a:moveTo>
                <a:lnTo>
                  <a:pt x="258" y="39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de-DE"/>
          </a:p>
        </p:txBody>
      </p:sp>
      <p:sp>
        <p:nvSpPr>
          <p:cNvPr id="57354" name="Text Box 9"/>
          <p:cNvSpPr txBox="1">
            <a:spLocks noChangeArrowheads="1"/>
          </p:cNvSpPr>
          <p:nvPr/>
        </p:nvSpPr>
        <p:spPr bwMode="auto">
          <a:xfrm>
            <a:off x="1443038" y="3933825"/>
            <a:ext cx="15605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sz="1800"/>
              <a:t>Wendepunkt</a:t>
            </a:r>
          </a:p>
        </p:txBody>
      </p:sp>
      <p:sp>
        <p:nvSpPr>
          <p:cNvPr id="57355" name="Text Box 10"/>
          <p:cNvSpPr txBox="1">
            <a:spLocks noChangeArrowheads="1"/>
          </p:cNvSpPr>
          <p:nvPr/>
        </p:nvSpPr>
        <p:spPr bwMode="auto">
          <a:xfrm>
            <a:off x="3783013" y="3717032"/>
            <a:ext cx="9382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sz="3200" dirty="0"/>
              <a:t>K</a:t>
            </a:r>
            <a:r>
              <a:rPr lang="de-DE" altLang="de-DE" sz="3200" baseline="-25000" dirty="0"/>
              <a:t>g</a:t>
            </a:r>
            <a:endParaRPr lang="de-DE" altLang="de-DE" sz="3200" dirty="0"/>
          </a:p>
        </p:txBody>
      </p:sp>
      <p:sp>
        <p:nvSpPr>
          <p:cNvPr id="57356" name="Text Box 11"/>
          <p:cNvSpPr txBox="1">
            <a:spLocks noChangeArrowheads="1"/>
          </p:cNvSpPr>
          <p:nvPr/>
        </p:nvSpPr>
        <p:spPr bwMode="auto">
          <a:xfrm>
            <a:off x="895350" y="3933825"/>
            <a:ext cx="4683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sz="3200"/>
              <a:t>K</a:t>
            </a:r>
          </a:p>
        </p:txBody>
      </p:sp>
      <p:sp>
        <p:nvSpPr>
          <p:cNvPr id="57357" name="Text Box 12"/>
          <p:cNvSpPr txBox="1">
            <a:spLocks noChangeArrowheads="1"/>
          </p:cNvSpPr>
          <p:nvPr/>
        </p:nvSpPr>
        <p:spPr bwMode="auto">
          <a:xfrm>
            <a:off x="4094163" y="5876925"/>
            <a:ext cx="4683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sz="3200"/>
              <a:t>x</a:t>
            </a:r>
          </a:p>
        </p:txBody>
      </p:sp>
      <p:sp>
        <p:nvSpPr>
          <p:cNvPr id="57358" name="Textfeld 22"/>
          <p:cNvSpPr txBox="1">
            <a:spLocks noChangeArrowheads="1"/>
          </p:cNvSpPr>
          <p:nvPr/>
        </p:nvSpPr>
        <p:spPr bwMode="auto">
          <a:xfrm>
            <a:off x="7381875" y="0"/>
            <a:ext cx="2071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dirty="0" smtClean="0">
                <a:solidFill>
                  <a:srgbClr val="FF9900"/>
                </a:solidFill>
              </a:rPr>
              <a:t>5.4.6</a:t>
            </a:r>
            <a:endParaRPr lang="de-DE" altLang="de-DE" sz="2800" b="1" dirty="0">
              <a:solidFill>
                <a:srgbClr val="FF9900"/>
              </a:solidFill>
            </a:endParaRPr>
          </a:p>
        </p:txBody>
      </p:sp>
      <p:grpSp>
        <p:nvGrpSpPr>
          <p:cNvPr id="2" name="Group 13"/>
          <p:cNvGrpSpPr>
            <a:grpSpLocks/>
          </p:cNvGrpSpPr>
          <p:nvPr/>
        </p:nvGrpSpPr>
        <p:grpSpPr bwMode="auto">
          <a:xfrm>
            <a:off x="1339850" y="4806950"/>
            <a:ext cx="3559598" cy="1012825"/>
            <a:chOff x="793" y="3285"/>
            <a:chExt cx="2070" cy="638"/>
          </a:xfrm>
        </p:grpSpPr>
        <p:sp>
          <p:nvSpPr>
            <p:cNvPr id="57364" name="Line 14"/>
            <p:cNvSpPr>
              <a:spLocks noChangeShapeType="1"/>
            </p:cNvSpPr>
            <p:nvPr/>
          </p:nvSpPr>
          <p:spPr bwMode="auto">
            <a:xfrm>
              <a:off x="1066" y="3612"/>
              <a:ext cx="816" cy="45"/>
            </a:xfrm>
            <a:prstGeom prst="line">
              <a:avLst/>
            </a:prstGeom>
            <a:noFill/>
            <a:ln w="9525">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57365" name="Text Box 15"/>
            <p:cNvSpPr txBox="1">
              <a:spLocks noChangeArrowheads="1"/>
            </p:cNvSpPr>
            <p:nvPr/>
          </p:nvSpPr>
          <p:spPr bwMode="auto">
            <a:xfrm>
              <a:off x="1638" y="3472"/>
              <a:ext cx="1225"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sz="2000" dirty="0">
                  <a:solidFill>
                    <a:schemeClr val="accent2"/>
                  </a:solidFill>
                </a:rPr>
                <a:t>Steigender </a:t>
              </a:r>
              <a:r>
                <a:rPr lang="de-DE" altLang="de-DE" sz="2000" dirty="0" err="1">
                  <a:solidFill>
                    <a:schemeClr val="accent2"/>
                  </a:solidFill>
                </a:rPr>
                <a:t>Skalenenertrag</a:t>
              </a:r>
              <a:endParaRPr lang="de-DE" altLang="de-DE" sz="2000" dirty="0">
                <a:solidFill>
                  <a:schemeClr val="accent2"/>
                </a:solidFill>
              </a:endParaRPr>
            </a:p>
          </p:txBody>
        </p:sp>
        <p:sp>
          <p:nvSpPr>
            <p:cNvPr id="57366" name="Freeform 16"/>
            <p:cNvSpPr>
              <a:spLocks/>
            </p:cNvSpPr>
            <p:nvPr/>
          </p:nvSpPr>
          <p:spPr bwMode="auto">
            <a:xfrm>
              <a:off x="793" y="3285"/>
              <a:ext cx="806" cy="638"/>
            </a:xfrm>
            <a:custGeom>
              <a:avLst/>
              <a:gdLst>
                <a:gd name="T0" fmla="*/ 0 w 806"/>
                <a:gd name="T1" fmla="*/ 638 h 638"/>
                <a:gd name="T2" fmla="*/ 89 w 806"/>
                <a:gd name="T3" fmla="*/ 505 h 638"/>
                <a:gd name="T4" fmla="*/ 170 w 806"/>
                <a:gd name="T5" fmla="*/ 402 h 638"/>
                <a:gd name="T6" fmla="*/ 263 w 806"/>
                <a:gd name="T7" fmla="*/ 309 h 638"/>
                <a:gd name="T8" fmla="*/ 371 w 806"/>
                <a:gd name="T9" fmla="*/ 219 h 638"/>
                <a:gd name="T10" fmla="*/ 479 w 806"/>
                <a:gd name="T11" fmla="*/ 143 h 638"/>
                <a:gd name="T12" fmla="*/ 546 w 806"/>
                <a:gd name="T13" fmla="*/ 105 h 638"/>
                <a:gd name="T14" fmla="*/ 642 w 806"/>
                <a:gd name="T15" fmla="*/ 64 h 638"/>
                <a:gd name="T16" fmla="*/ 745 w 806"/>
                <a:gd name="T17" fmla="*/ 23 h 638"/>
                <a:gd name="T18" fmla="*/ 806 w 806"/>
                <a:gd name="T19" fmla="*/ 0 h 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6"/>
                <a:gd name="T31" fmla="*/ 0 h 638"/>
                <a:gd name="T32" fmla="*/ 806 w 806"/>
                <a:gd name="T33" fmla="*/ 638 h 6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6" h="638">
                  <a:moveTo>
                    <a:pt x="0" y="638"/>
                  </a:moveTo>
                  <a:cubicBezTo>
                    <a:pt x="30" y="591"/>
                    <a:pt x="61" y="544"/>
                    <a:pt x="89" y="505"/>
                  </a:cubicBezTo>
                  <a:cubicBezTo>
                    <a:pt x="117" y="466"/>
                    <a:pt x="141" y="435"/>
                    <a:pt x="170" y="402"/>
                  </a:cubicBezTo>
                  <a:cubicBezTo>
                    <a:pt x="199" y="369"/>
                    <a:pt x="230" y="339"/>
                    <a:pt x="263" y="309"/>
                  </a:cubicBezTo>
                  <a:cubicBezTo>
                    <a:pt x="296" y="279"/>
                    <a:pt x="335" y="247"/>
                    <a:pt x="371" y="219"/>
                  </a:cubicBezTo>
                  <a:cubicBezTo>
                    <a:pt x="407" y="191"/>
                    <a:pt x="450" y="162"/>
                    <a:pt x="479" y="143"/>
                  </a:cubicBezTo>
                  <a:cubicBezTo>
                    <a:pt x="508" y="124"/>
                    <a:pt x="518" y="118"/>
                    <a:pt x="546" y="105"/>
                  </a:cubicBezTo>
                  <a:cubicBezTo>
                    <a:pt x="573" y="93"/>
                    <a:pt x="609" y="78"/>
                    <a:pt x="642" y="64"/>
                  </a:cubicBezTo>
                  <a:cubicBezTo>
                    <a:pt x="675" y="51"/>
                    <a:pt x="718" y="34"/>
                    <a:pt x="745" y="23"/>
                  </a:cubicBezTo>
                  <a:cubicBezTo>
                    <a:pt x="772" y="12"/>
                    <a:pt x="793" y="5"/>
                    <a:pt x="806" y="0"/>
                  </a:cubicBezTo>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de-DE"/>
            </a:p>
          </p:txBody>
        </p:sp>
      </p:grpSp>
      <p:grpSp>
        <p:nvGrpSpPr>
          <p:cNvPr id="3" name="Group 17"/>
          <p:cNvGrpSpPr>
            <a:grpSpLocks/>
          </p:cNvGrpSpPr>
          <p:nvPr/>
        </p:nvGrpSpPr>
        <p:grpSpPr bwMode="auto">
          <a:xfrm>
            <a:off x="2720975" y="3716338"/>
            <a:ext cx="3162824" cy="1384300"/>
            <a:chOff x="1596" y="2598"/>
            <a:chExt cx="1839" cy="872"/>
          </a:xfrm>
        </p:grpSpPr>
        <p:sp>
          <p:nvSpPr>
            <p:cNvPr id="57361" name="Freeform 18"/>
            <p:cNvSpPr>
              <a:spLocks/>
            </p:cNvSpPr>
            <p:nvPr/>
          </p:nvSpPr>
          <p:spPr bwMode="auto">
            <a:xfrm>
              <a:off x="1596" y="2598"/>
              <a:ext cx="675" cy="681"/>
            </a:xfrm>
            <a:custGeom>
              <a:avLst/>
              <a:gdLst>
                <a:gd name="T0" fmla="*/ 0 w 675"/>
                <a:gd name="T1" fmla="*/ 681 h 681"/>
                <a:gd name="T2" fmla="*/ 81 w 675"/>
                <a:gd name="T3" fmla="*/ 645 h 681"/>
                <a:gd name="T4" fmla="*/ 198 w 675"/>
                <a:gd name="T5" fmla="*/ 591 h 681"/>
                <a:gd name="T6" fmla="*/ 312 w 675"/>
                <a:gd name="T7" fmla="*/ 531 h 681"/>
                <a:gd name="T8" fmla="*/ 432 w 675"/>
                <a:gd name="T9" fmla="*/ 423 h 681"/>
                <a:gd name="T10" fmla="*/ 555 w 675"/>
                <a:gd name="T11" fmla="*/ 285 h 681"/>
                <a:gd name="T12" fmla="*/ 612 w 675"/>
                <a:gd name="T13" fmla="*/ 198 h 681"/>
                <a:gd name="T14" fmla="*/ 642 w 675"/>
                <a:gd name="T15" fmla="*/ 144 h 681"/>
                <a:gd name="T16" fmla="*/ 657 w 675"/>
                <a:gd name="T17" fmla="*/ 69 h 681"/>
                <a:gd name="T18" fmla="*/ 675 w 675"/>
                <a:gd name="T19" fmla="*/ 0 h 6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5"/>
                <a:gd name="T31" fmla="*/ 0 h 681"/>
                <a:gd name="T32" fmla="*/ 675 w 675"/>
                <a:gd name="T33" fmla="*/ 681 h 6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5" h="681">
                  <a:moveTo>
                    <a:pt x="0" y="681"/>
                  </a:moveTo>
                  <a:cubicBezTo>
                    <a:pt x="14" y="675"/>
                    <a:pt x="48" y="660"/>
                    <a:pt x="81" y="645"/>
                  </a:cubicBezTo>
                  <a:cubicBezTo>
                    <a:pt x="114" y="630"/>
                    <a:pt x="160" y="610"/>
                    <a:pt x="198" y="591"/>
                  </a:cubicBezTo>
                  <a:cubicBezTo>
                    <a:pt x="236" y="572"/>
                    <a:pt x="273" y="559"/>
                    <a:pt x="312" y="531"/>
                  </a:cubicBezTo>
                  <a:cubicBezTo>
                    <a:pt x="351" y="503"/>
                    <a:pt x="392" y="464"/>
                    <a:pt x="432" y="423"/>
                  </a:cubicBezTo>
                  <a:cubicBezTo>
                    <a:pt x="472" y="382"/>
                    <a:pt x="525" y="322"/>
                    <a:pt x="555" y="285"/>
                  </a:cubicBezTo>
                  <a:cubicBezTo>
                    <a:pt x="585" y="248"/>
                    <a:pt x="598" y="221"/>
                    <a:pt x="612" y="198"/>
                  </a:cubicBezTo>
                  <a:cubicBezTo>
                    <a:pt x="626" y="175"/>
                    <a:pt x="635" y="165"/>
                    <a:pt x="642" y="144"/>
                  </a:cubicBezTo>
                  <a:cubicBezTo>
                    <a:pt x="649" y="123"/>
                    <a:pt x="652" y="93"/>
                    <a:pt x="657" y="69"/>
                  </a:cubicBezTo>
                  <a:cubicBezTo>
                    <a:pt x="662" y="45"/>
                    <a:pt x="669" y="1"/>
                    <a:pt x="675" y="0"/>
                  </a:cubicBezTo>
                </a:path>
              </a:pathLst>
            </a:custGeom>
            <a:noFill/>
            <a:ln w="38100">
              <a:solidFill>
                <a:srgbClr val="00B600"/>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de-DE"/>
            </a:p>
          </p:txBody>
        </p:sp>
        <p:sp>
          <p:nvSpPr>
            <p:cNvPr id="57362" name="Line 19"/>
            <p:cNvSpPr>
              <a:spLocks noChangeShapeType="1"/>
            </p:cNvSpPr>
            <p:nvPr/>
          </p:nvSpPr>
          <p:spPr bwMode="auto">
            <a:xfrm flipH="1" flipV="1">
              <a:off x="1973" y="3113"/>
              <a:ext cx="317" cy="136"/>
            </a:xfrm>
            <a:prstGeom prst="line">
              <a:avLst/>
            </a:prstGeom>
            <a:noFill/>
            <a:ln w="9525">
              <a:solidFill>
                <a:srgbClr val="00B600"/>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57363" name="Text Box 20"/>
            <p:cNvSpPr txBox="1">
              <a:spLocks noChangeArrowheads="1"/>
            </p:cNvSpPr>
            <p:nvPr/>
          </p:nvSpPr>
          <p:spPr bwMode="auto">
            <a:xfrm>
              <a:off x="1847" y="3028"/>
              <a:ext cx="158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sz="2000" dirty="0">
                  <a:solidFill>
                    <a:srgbClr val="00B600"/>
                  </a:solidFill>
                </a:rPr>
                <a:t>Sinkender Skalenertrag</a:t>
              </a:r>
            </a:p>
          </p:txBody>
        </p:sp>
      </p:grpSp>
      <p:cxnSp>
        <p:nvCxnSpPr>
          <p:cNvPr id="5" name="Gerader Verbinder 4"/>
          <p:cNvCxnSpPr/>
          <p:nvPr/>
        </p:nvCxnSpPr>
        <p:spPr bwMode="auto">
          <a:xfrm>
            <a:off x="2720974" y="4532312"/>
            <a:ext cx="0" cy="1704976"/>
          </a:xfrm>
          <a:prstGeom prst="line">
            <a:avLst/>
          </a:prstGeom>
          <a:solidFill>
            <a:srgbClr val="0099FF"/>
          </a:solidFill>
          <a:ln w="9525" cap="flat" cmpd="sng" algn="ctr">
            <a:solidFill>
              <a:schemeClr val="tx1"/>
            </a:solidFill>
            <a:prstDash val="dash"/>
            <a:round/>
            <a:headEnd type="none" w="med" len="med"/>
            <a:tailEnd type="none" w="med" len="med"/>
          </a:ln>
          <a:effectLst/>
        </p:spPr>
      </p:cxnSp>
      <p:sp>
        <p:nvSpPr>
          <p:cNvPr id="6" name="Freihandform 5"/>
          <p:cNvSpPr/>
          <p:nvPr/>
        </p:nvSpPr>
        <p:spPr bwMode="auto">
          <a:xfrm>
            <a:off x="1389185" y="5758962"/>
            <a:ext cx="3191607" cy="380448"/>
          </a:xfrm>
          <a:custGeom>
            <a:avLst/>
            <a:gdLst>
              <a:gd name="connsiteX0" fmla="*/ 0 w 3191607"/>
              <a:gd name="connsiteY0" fmla="*/ 0 h 380448"/>
              <a:gd name="connsiteX1" fmla="*/ 1608992 w 3191607"/>
              <a:gd name="connsiteY1" fmla="*/ 378069 h 380448"/>
              <a:gd name="connsiteX2" fmla="*/ 3191607 w 3191607"/>
              <a:gd name="connsiteY2" fmla="*/ 131884 h 380448"/>
            </a:gdLst>
            <a:ahLst/>
            <a:cxnLst>
              <a:cxn ang="0">
                <a:pos x="connsiteX0" y="connsiteY0"/>
              </a:cxn>
              <a:cxn ang="0">
                <a:pos x="connsiteX1" y="connsiteY1"/>
              </a:cxn>
              <a:cxn ang="0">
                <a:pos x="connsiteX2" y="connsiteY2"/>
              </a:cxn>
            </a:cxnLst>
            <a:rect l="l" t="t" r="r" b="b"/>
            <a:pathLst>
              <a:path w="3191607" h="380448">
                <a:moveTo>
                  <a:pt x="0" y="0"/>
                </a:moveTo>
                <a:cubicBezTo>
                  <a:pt x="538529" y="178044"/>
                  <a:pt x="1077058" y="356088"/>
                  <a:pt x="1608992" y="378069"/>
                </a:cubicBezTo>
                <a:cubicBezTo>
                  <a:pt x="2140926" y="400050"/>
                  <a:pt x="2666266" y="265967"/>
                  <a:pt x="3191607" y="131884"/>
                </a:cubicBezTo>
              </a:path>
            </a:pathLst>
          </a:custGeom>
          <a:noFill/>
          <a:ln w="19050" cap="flat" cmpd="sng" algn="ctr">
            <a:solidFill>
              <a:srgbClr val="FF0000"/>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sp>
        <p:nvSpPr>
          <p:cNvPr id="7" name="Textfeld 6"/>
          <p:cNvSpPr txBox="1"/>
          <p:nvPr/>
        </p:nvSpPr>
        <p:spPr>
          <a:xfrm>
            <a:off x="4512160" y="5766655"/>
            <a:ext cx="2100263" cy="338554"/>
          </a:xfrm>
          <a:prstGeom prst="rect">
            <a:avLst/>
          </a:prstGeom>
          <a:noFill/>
        </p:spPr>
        <p:txBody>
          <a:bodyPr wrap="square" rtlCol="0">
            <a:spAutoFit/>
          </a:bodyPr>
          <a:lstStyle/>
          <a:p>
            <a:r>
              <a:rPr lang="de-DE" sz="1600" dirty="0" smtClean="0">
                <a:solidFill>
                  <a:srgbClr val="FF0000"/>
                </a:solidFill>
              </a:rPr>
              <a:t>Durchschnittskosten</a:t>
            </a:r>
            <a:endParaRPr lang="de-DE" sz="1600" dirty="0">
              <a:solidFill>
                <a:srgbClr val="FF0000"/>
              </a:solidFill>
            </a:endParaRPr>
          </a:p>
        </p:txBody>
      </p:sp>
      <p:cxnSp>
        <p:nvCxnSpPr>
          <p:cNvPr id="9" name="Gerade Verbindung mit Pfeil 8"/>
          <p:cNvCxnSpPr/>
          <p:nvPr/>
        </p:nvCxnSpPr>
        <p:spPr bwMode="auto">
          <a:xfrm flipV="1">
            <a:off x="3152660" y="6139410"/>
            <a:ext cx="0" cy="169315"/>
          </a:xfrm>
          <a:prstGeom prst="straightConnector1">
            <a:avLst/>
          </a:prstGeom>
          <a:solidFill>
            <a:srgbClr val="0099FF"/>
          </a:solidFill>
          <a:ln w="9525" cap="flat" cmpd="sng" algn="ctr">
            <a:solidFill>
              <a:srgbClr val="FF0000"/>
            </a:solidFill>
            <a:prstDash val="solid"/>
            <a:round/>
            <a:headEnd type="none" w="med" len="med"/>
            <a:tailEnd type="triangle"/>
          </a:ln>
          <a:effectLst/>
        </p:spPr>
      </p:cxnSp>
      <p:sp>
        <p:nvSpPr>
          <p:cNvPr id="10" name="Textfeld 9"/>
          <p:cNvSpPr txBox="1"/>
          <p:nvPr/>
        </p:nvSpPr>
        <p:spPr>
          <a:xfrm>
            <a:off x="2730006" y="6229597"/>
            <a:ext cx="1522413" cy="307777"/>
          </a:xfrm>
          <a:prstGeom prst="rect">
            <a:avLst/>
          </a:prstGeom>
          <a:noFill/>
        </p:spPr>
        <p:txBody>
          <a:bodyPr wrap="square" rtlCol="0">
            <a:spAutoFit/>
          </a:bodyPr>
          <a:lstStyle/>
          <a:p>
            <a:r>
              <a:rPr lang="de-DE" sz="1400" dirty="0" smtClean="0">
                <a:solidFill>
                  <a:srgbClr val="FF0000"/>
                </a:solidFill>
              </a:rPr>
              <a:t>Minimum</a:t>
            </a:r>
            <a:endParaRPr lang="de-DE" sz="140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2000"/>
                                        <p:tgtEl>
                                          <p:spTgt spid="2"/>
                                        </p:tgtEl>
                                      </p:cBhvr>
                                    </p:animEffect>
                                  </p:childTnLst>
                                </p:cTn>
                              </p:par>
                            </p:childTnLst>
                          </p:cTn>
                        </p:par>
                        <p:par>
                          <p:cTn id="8" fill="hold" nodeType="afterGroup">
                            <p:stCondLst>
                              <p:cond delay="2000"/>
                            </p:stCondLst>
                            <p:childTnLst>
                              <p:par>
                                <p:cTn id="9" presetID="18" presetClass="entr" presetSubtype="3" fill="hold" nodeType="afterEffect">
                                  <p:stCondLst>
                                    <p:cond delay="400"/>
                                  </p:stCondLst>
                                  <p:childTnLst>
                                    <p:set>
                                      <p:cBhvr>
                                        <p:cTn id="10" dur="1" fill="hold">
                                          <p:stCondLst>
                                            <p:cond delay="0"/>
                                          </p:stCondLst>
                                        </p:cTn>
                                        <p:tgtEl>
                                          <p:spTgt spid="3"/>
                                        </p:tgtEl>
                                        <p:attrNameLst>
                                          <p:attrName>style.visibility</p:attrName>
                                        </p:attrNameLst>
                                      </p:cBhvr>
                                      <p:to>
                                        <p:strVal val="visible"/>
                                      </p:to>
                                    </p:set>
                                    <p:animEffect transition="in" filter="strips(upRight)">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Ertrag und Gewinn</a:t>
            </a:r>
            <a:endParaRPr lang="de-DE" dirty="0"/>
          </a:p>
        </p:txBody>
      </p:sp>
      <p:sp>
        <p:nvSpPr>
          <p:cNvPr id="3" name="Inhaltsplatzhalter 2"/>
          <p:cNvSpPr>
            <a:spLocks noGrp="1"/>
          </p:cNvSpPr>
          <p:nvPr>
            <p:ph sz="half" idx="1"/>
          </p:nvPr>
        </p:nvSpPr>
        <p:spPr>
          <a:xfrm>
            <a:off x="428625" y="1556792"/>
            <a:ext cx="3394075" cy="4679950"/>
          </a:xfrm>
        </p:spPr>
        <p:txBody>
          <a:bodyPr/>
          <a:lstStyle/>
          <a:p>
            <a:r>
              <a:rPr lang="de-DE" sz="2400" dirty="0" smtClean="0"/>
              <a:t>Der Ertrag (E) entspricht – grob – den Umsätzen des Unternehmens</a:t>
            </a:r>
          </a:p>
          <a:p>
            <a:r>
              <a:rPr lang="de-DE" sz="2400" dirty="0" smtClean="0"/>
              <a:t>Der Gewinn (G) ist die Differenz zwischen Ertrag und Kosten</a:t>
            </a:r>
          </a:p>
          <a:p>
            <a:r>
              <a:rPr lang="de-DE" sz="1800" dirty="0" smtClean="0"/>
              <a:t>Kalkulatorische Kosten werden bei der Gewinn-ermittlung i.d.R. nicht angesetzt; sie dienen nur der Kalkulation des Mindestpreises mittels der Stückkosten</a:t>
            </a:r>
            <a:endParaRPr lang="de-DE" sz="1800" dirty="0"/>
          </a:p>
        </p:txBody>
      </p:sp>
      <p:sp>
        <p:nvSpPr>
          <p:cNvPr id="5" name="Foliennummernplatzhalter 4"/>
          <p:cNvSpPr>
            <a:spLocks noGrp="1"/>
          </p:cNvSpPr>
          <p:nvPr>
            <p:ph type="sldNum" sz="quarter" idx="10"/>
          </p:nvPr>
        </p:nvSpPr>
        <p:spPr/>
        <p:txBody>
          <a:bodyPr/>
          <a:lstStyle/>
          <a:p>
            <a:pPr>
              <a:defRPr/>
            </a:pPr>
            <a:fld id="{D87CF9D1-C923-4873-8F0F-2DFFBB25505F}" type="slidenum">
              <a:rPr lang="de-DE" altLang="de-DE" smtClean="0"/>
              <a:pPr>
                <a:defRPr/>
              </a:pPr>
              <a:t>43</a:t>
            </a:fld>
            <a:endParaRPr lang="de-DE" altLang="de-DE"/>
          </a:p>
        </p:txBody>
      </p:sp>
      <p:sp>
        <p:nvSpPr>
          <p:cNvPr id="6" name="Fußzeilenplatzhalter 5"/>
          <p:cNvSpPr>
            <a:spLocks noGrp="1"/>
          </p:cNvSpPr>
          <p:nvPr>
            <p:ph type="ftr" sz="quarter" idx="11"/>
          </p:nvPr>
        </p:nvSpPr>
        <p:spPr/>
        <p:txBody>
          <a:bodyPr/>
          <a:lstStyle/>
          <a:p>
            <a:pPr>
              <a:defRPr/>
            </a:pPr>
            <a:r>
              <a:rPr lang="de-DE" smtClean="0"/>
              <a:t>© Anselm Dohle-Beltinger 2017</a:t>
            </a:r>
            <a:endParaRPr lang="de-DE"/>
          </a:p>
        </p:txBody>
      </p:sp>
      <p:cxnSp>
        <p:nvCxnSpPr>
          <p:cNvPr id="8" name="Gerade Verbindung mit Pfeil 7"/>
          <p:cNvCxnSpPr/>
          <p:nvPr/>
        </p:nvCxnSpPr>
        <p:spPr bwMode="auto">
          <a:xfrm flipV="1">
            <a:off x="4913312" y="1916832"/>
            <a:ext cx="0" cy="3816424"/>
          </a:xfrm>
          <a:prstGeom prst="straightConnector1">
            <a:avLst/>
          </a:prstGeom>
          <a:solidFill>
            <a:srgbClr val="0099FF"/>
          </a:solidFill>
          <a:ln w="9525" cap="flat" cmpd="sng" algn="ctr">
            <a:solidFill>
              <a:schemeClr val="tx1"/>
            </a:solidFill>
            <a:prstDash val="solid"/>
            <a:round/>
            <a:headEnd type="none" w="med" len="med"/>
            <a:tailEnd type="triangle"/>
          </a:ln>
          <a:effectLst/>
        </p:spPr>
      </p:cxnSp>
      <p:cxnSp>
        <p:nvCxnSpPr>
          <p:cNvPr id="10" name="Gerade Verbindung mit Pfeil 9"/>
          <p:cNvCxnSpPr/>
          <p:nvPr/>
        </p:nvCxnSpPr>
        <p:spPr bwMode="auto">
          <a:xfrm>
            <a:off x="4913312" y="5733256"/>
            <a:ext cx="4072136" cy="0"/>
          </a:xfrm>
          <a:prstGeom prst="straightConnector1">
            <a:avLst/>
          </a:prstGeom>
          <a:solidFill>
            <a:srgbClr val="0099FF"/>
          </a:solidFill>
          <a:ln w="9525" cap="flat" cmpd="sng" algn="ctr">
            <a:solidFill>
              <a:schemeClr val="tx1"/>
            </a:solidFill>
            <a:prstDash val="solid"/>
            <a:round/>
            <a:headEnd type="none" w="med" len="med"/>
            <a:tailEnd type="triangle"/>
          </a:ln>
          <a:effectLst/>
        </p:spPr>
      </p:cxnSp>
      <p:sp>
        <p:nvSpPr>
          <p:cNvPr id="11" name="Textfeld 10"/>
          <p:cNvSpPr txBox="1"/>
          <p:nvPr/>
        </p:nvSpPr>
        <p:spPr>
          <a:xfrm>
            <a:off x="8625408" y="5805264"/>
            <a:ext cx="360040" cy="461665"/>
          </a:xfrm>
          <a:prstGeom prst="rect">
            <a:avLst/>
          </a:prstGeom>
          <a:noFill/>
        </p:spPr>
        <p:txBody>
          <a:bodyPr wrap="square" rtlCol="0">
            <a:spAutoFit/>
          </a:bodyPr>
          <a:lstStyle/>
          <a:p>
            <a:r>
              <a:rPr lang="de-DE" dirty="0" smtClean="0"/>
              <a:t>x</a:t>
            </a:r>
            <a:endParaRPr lang="de-DE" dirty="0"/>
          </a:p>
        </p:txBody>
      </p:sp>
      <p:sp>
        <p:nvSpPr>
          <p:cNvPr id="13" name="Textfeld 12"/>
          <p:cNvSpPr txBox="1"/>
          <p:nvPr/>
        </p:nvSpPr>
        <p:spPr>
          <a:xfrm>
            <a:off x="4368006" y="1751012"/>
            <a:ext cx="440978" cy="1200329"/>
          </a:xfrm>
          <a:prstGeom prst="rect">
            <a:avLst/>
          </a:prstGeom>
          <a:noFill/>
        </p:spPr>
        <p:txBody>
          <a:bodyPr wrap="square" rtlCol="0">
            <a:spAutoFit/>
          </a:bodyPr>
          <a:lstStyle/>
          <a:p>
            <a:r>
              <a:rPr lang="de-DE" dirty="0" smtClean="0">
                <a:solidFill>
                  <a:srgbClr val="0070C0"/>
                </a:solidFill>
              </a:rPr>
              <a:t>E</a:t>
            </a:r>
            <a:r>
              <a:rPr lang="de-DE" dirty="0" smtClean="0"/>
              <a:t/>
            </a:r>
            <a:br>
              <a:rPr lang="de-DE" dirty="0" smtClean="0"/>
            </a:br>
            <a:r>
              <a:rPr lang="de-DE" dirty="0" smtClean="0">
                <a:solidFill>
                  <a:srgbClr val="FF0000"/>
                </a:solidFill>
              </a:rPr>
              <a:t>K</a:t>
            </a:r>
            <a:r>
              <a:rPr lang="de-DE" dirty="0" smtClean="0"/>
              <a:t/>
            </a:r>
            <a:br>
              <a:rPr lang="de-DE" dirty="0" smtClean="0"/>
            </a:br>
            <a:r>
              <a:rPr lang="de-DE" dirty="0" smtClean="0">
                <a:solidFill>
                  <a:srgbClr val="00B050"/>
                </a:solidFill>
              </a:rPr>
              <a:t>G</a:t>
            </a:r>
            <a:endParaRPr lang="de-DE" dirty="0">
              <a:solidFill>
                <a:srgbClr val="00B050"/>
              </a:solidFill>
            </a:endParaRPr>
          </a:p>
        </p:txBody>
      </p:sp>
      <p:cxnSp>
        <p:nvCxnSpPr>
          <p:cNvPr id="15" name="Gerader Verbinder 14"/>
          <p:cNvCxnSpPr/>
          <p:nvPr/>
        </p:nvCxnSpPr>
        <p:spPr bwMode="auto">
          <a:xfrm flipV="1">
            <a:off x="4913311" y="1988840"/>
            <a:ext cx="3394076" cy="3744416"/>
          </a:xfrm>
          <a:prstGeom prst="line">
            <a:avLst/>
          </a:prstGeom>
          <a:solidFill>
            <a:srgbClr val="0099FF"/>
          </a:solidFill>
          <a:ln w="28575" cap="flat" cmpd="sng" algn="ctr">
            <a:solidFill>
              <a:schemeClr val="accent2"/>
            </a:solidFill>
            <a:prstDash val="solid"/>
            <a:round/>
            <a:headEnd type="none" w="med" len="med"/>
            <a:tailEnd type="none" w="med" len="med"/>
          </a:ln>
          <a:effectLst/>
        </p:spPr>
      </p:cxnSp>
      <p:cxnSp>
        <p:nvCxnSpPr>
          <p:cNvPr id="17" name="Gerader Verbinder 16"/>
          <p:cNvCxnSpPr/>
          <p:nvPr/>
        </p:nvCxnSpPr>
        <p:spPr bwMode="auto">
          <a:xfrm flipV="1">
            <a:off x="4913311" y="3342556"/>
            <a:ext cx="4144145" cy="1238572"/>
          </a:xfrm>
          <a:prstGeom prst="line">
            <a:avLst/>
          </a:prstGeom>
          <a:solidFill>
            <a:srgbClr val="0099FF"/>
          </a:solidFill>
          <a:ln w="19050" cap="flat" cmpd="sng" algn="ctr">
            <a:solidFill>
              <a:srgbClr val="FF0000"/>
            </a:solidFill>
            <a:prstDash val="solid"/>
            <a:round/>
            <a:headEnd type="none" w="med" len="med"/>
            <a:tailEnd type="none" w="med" len="med"/>
          </a:ln>
          <a:effectLst/>
        </p:spPr>
      </p:cxnSp>
      <p:cxnSp>
        <p:nvCxnSpPr>
          <p:cNvPr id="19" name="Gerade Verbindung mit Pfeil 18"/>
          <p:cNvCxnSpPr/>
          <p:nvPr/>
        </p:nvCxnSpPr>
        <p:spPr bwMode="auto">
          <a:xfrm>
            <a:off x="8049344" y="2276872"/>
            <a:ext cx="0" cy="1368152"/>
          </a:xfrm>
          <a:prstGeom prst="straightConnector1">
            <a:avLst/>
          </a:prstGeom>
          <a:solidFill>
            <a:srgbClr val="0099FF"/>
          </a:solidFill>
          <a:ln w="28575" cap="flat" cmpd="sng" algn="ctr">
            <a:solidFill>
              <a:srgbClr val="33CC33"/>
            </a:solidFill>
            <a:prstDash val="solid"/>
            <a:round/>
            <a:headEnd type="arrow" w="med" len="med"/>
            <a:tailEnd type="arrow" w="med" len="med"/>
          </a:ln>
          <a:effectLst/>
        </p:spPr>
      </p:cxnSp>
      <p:sp>
        <p:nvSpPr>
          <p:cNvPr id="20" name="Textfeld 19"/>
          <p:cNvSpPr txBox="1"/>
          <p:nvPr/>
        </p:nvSpPr>
        <p:spPr>
          <a:xfrm>
            <a:off x="6949380" y="4113213"/>
            <a:ext cx="2956620" cy="1569660"/>
          </a:xfrm>
          <a:prstGeom prst="rect">
            <a:avLst/>
          </a:prstGeom>
          <a:noFill/>
          <a:ln>
            <a:noFill/>
          </a:ln>
        </p:spPr>
        <p:txBody>
          <a:bodyPr wrap="square" rtlCol="0">
            <a:spAutoFit/>
          </a:bodyPr>
          <a:lstStyle/>
          <a:p>
            <a:r>
              <a:rPr lang="de-DE" sz="1600" dirty="0" smtClean="0"/>
              <a:t>Der </a:t>
            </a:r>
            <a:r>
              <a:rPr lang="de-DE" sz="1600" dirty="0">
                <a:solidFill>
                  <a:srgbClr val="FF0000"/>
                </a:solidFill>
              </a:rPr>
              <a:t>K</a:t>
            </a:r>
            <a:r>
              <a:rPr lang="de-DE" sz="1600" dirty="0" smtClean="0">
                <a:solidFill>
                  <a:srgbClr val="FF0000"/>
                </a:solidFill>
              </a:rPr>
              <a:t>ostenverlauf</a:t>
            </a:r>
            <a:r>
              <a:rPr lang="de-DE" sz="1600" dirty="0" smtClean="0"/>
              <a:t> resultiert aus einer Produktionsfunktion mit linearen Skalenerträgen; der </a:t>
            </a:r>
            <a:r>
              <a:rPr lang="de-DE" sz="1600" dirty="0" smtClean="0">
                <a:solidFill>
                  <a:srgbClr val="00B050"/>
                </a:solidFill>
              </a:rPr>
              <a:t>Gewinn</a:t>
            </a:r>
            <a:r>
              <a:rPr lang="de-DE" sz="1600" dirty="0" smtClean="0"/>
              <a:t> ist nur begrenzt durch die </a:t>
            </a:r>
            <a:r>
              <a:rPr lang="de-DE" sz="1600" dirty="0" smtClean="0">
                <a:solidFill>
                  <a:srgbClr val="996633"/>
                </a:solidFill>
              </a:rPr>
              <a:t>Kapazitätsgrenze</a:t>
            </a:r>
            <a:r>
              <a:rPr lang="de-DE" sz="1600" dirty="0" smtClean="0"/>
              <a:t> des Unternehmens</a:t>
            </a:r>
            <a:endParaRPr lang="de-DE" sz="1600" dirty="0"/>
          </a:p>
        </p:txBody>
      </p:sp>
      <p:cxnSp>
        <p:nvCxnSpPr>
          <p:cNvPr id="22" name="Gerade Verbindung mit Pfeil 21"/>
          <p:cNvCxnSpPr/>
          <p:nvPr/>
        </p:nvCxnSpPr>
        <p:spPr bwMode="auto">
          <a:xfrm>
            <a:off x="6033120" y="3342556"/>
            <a:ext cx="288032" cy="770657"/>
          </a:xfrm>
          <a:prstGeom prst="straightConnector1">
            <a:avLst/>
          </a:prstGeom>
          <a:solidFill>
            <a:srgbClr val="0099FF"/>
          </a:solidFill>
          <a:ln w="9525" cap="flat" cmpd="sng" algn="ctr">
            <a:solidFill>
              <a:schemeClr val="tx1"/>
            </a:solidFill>
            <a:prstDash val="solid"/>
            <a:round/>
            <a:headEnd type="none" w="med" len="med"/>
            <a:tailEnd type="triangle"/>
          </a:ln>
          <a:effectLst/>
        </p:spPr>
      </p:cxnSp>
      <p:sp>
        <p:nvSpPr>
          <p:cNvPr id="23" name="Textfeld 22"/>
          <p:cNvSpPr txBox="1"/>
          <p:nvPr/>
        </p:nvSpPr>
        <p:spPr>
          <a:xfrm>
            <a:off x="5350767" y="3090446"/>
            <a:ext cx="1690465" cy="338554"/>
          </a:xfrm>
          <a:prstGeom prst="rect">
            <a:avLst/>
          </a:prstGeom>
          <a:noFill/>
        </p:spPr>
        <p:txBody>
          <a:bodyPr wrap="square" rtlCol="0">
            <a:spAutoFit/>
          </a:bodyPr>
          <a:lstStyle/>
          <a:p>
            <a:r>
              <a:rPr lang="de-DE" sz="1600" dirty="0" smtClean="0"/>
              <a:t>Break-even</a:t>
            </a:r>
            <a:endParaRPr lang="de-DE" sz="1600" dirty="0"/>
          </a:p>
        </p:txBody>
      </p:sp>
      <p:sp>
        <p:nvSpPr>
          <p:cNvPr id="24" name="Textfeld 23"/>
          <p:cNvSpPr txBox="1"/>
          <p:nvPr/>
        </p:nvSpPr>
        <p:spPr>
          <a:xfrm>
            <a:off x="4592960" y="5877272"/>
            <a:ext cx="2952328" cy="830997"/>
          </a:xfrm>
          <a:prstGeom prst="rect">
            <a:avLst/>
          </a:prstGeom>
          <a:noFill/>
        </p:spPr>
        <p:txBody>
          <a:bodyPr wrap="square" rtlCol="0">
            <a:spAutoFit/>
          </a:bodyPr>
          <a:lstStyle/>
          <a:p>
            <a:r>
              <a:rPr lang="de-DE" sz="1600" dirty="0" smtClean="0">
                <a:solidFill>
                  <a:schemeClr val="tx1">
                    <a:lumMod val="50000"/>
                    <a:lumOff val="50000"/>
                  </a:schemeClr>
                </a:solidFill>
              </a:rPr>
              <a:t>Break-even: Punkt des Übergangs zwischen Verlust- und Gewinnzone</a:t>
            </a:r>
            <a:endParaRPr lang="de-DE" sz="1600" dirty="0">
              <a:solidFill>
                <a:schemeClr val="tx1">
                  <a:lumMod val="50000"/>
                  <a:lumOff val="50000"/>
                </a:schemeClr>
              </a:solidFill>
            </a:endParaRPr>
          </a:p>
        </p:txBody>
      </p:sp>
      <p:cxnSp>
        <p:nvCxnSpPr>
          <p:cNvPr id="26" name="Gerader Verbinder 25"/>
          <p:cNvCxnSpPr/>
          <p:nvPr/>
        </p:nvCxnSpPr>
        <p:spPr bwMode="auto">
          <a:xfrm>
            <a:off x="8049344" y="5661248"/>
            <a:ext cx="0" cy="216024"/>
          </a:xfrm>
          <a:prstGeom prst="line">
            <a:avLst/>
          </a:prstGeom>
          <a:solidFill>
            <a:srgbClr val="0099FF"/>
          </a:solidFill>
          <a:ln w="28575" cap="flat" cmpd="sng" algn="ctr">
            <a:solidFill>
              <a:srgbClr val="996633"/>
            </a:solidFill>
            <a:prstDash val="solid"/>
            <a:round/>
            <a:headEnd type="none" w="med" len="med"/>
            <a:tailEnd type="none" w="med" len="med"/>
          </a:ln>
          <a:effectLst/>
        </p:spPr>
      </p:cxnSp>
      <p:cxnSp>
        <p:nvCxnSpPr>
          <p:cNvPr id="28" name="Gerade Verbindung mit Pfeil 27"/>
          <p:cNvCxnSpPr/>
          <p:nvPr/>
        </p:nvCxnSpPr>
        <p:spPr bwMode="auto">
          <a:xfrm flipH="1">
            <a:off x="8049344" y="5351785"/>
            <a:ext cx="1358007" cy="453479"/>
          </a:xfrm>
          <a:prstGeom prst="straightConnector1">
            <a:avLst/>
          </a:prstGeom>
          <a:solidFill>
            <a:srgbClr val="0099FF"/>
          </a:solidFill>
          <a:ln w="9525" cap="flat" cmpd="sng" algn="ctr">
            <a:solidFill>
              <a:schemeClr val="tx1"/>
            </a:solidFill>
            <a:prstDash val="solid"/>
            <a:round/>
            <a:headEnd type="none" w="med" len="med"/>
            <a:tailEnd type="triangle"/>
          </a:ln>
          <a:effectLst/>
        </p:spPr>
      </p:cxnSp>
      <p:sp>
        <p:nvSpPr>
          <p:cNvPr id="30" name="Textfeld 22"/>
          <p:cNvSpPr txBox="1">
            <a:spLocks noChangeArrowheads="1"/>
          </p:cNvSpPr>
          <p:nvPr/>
        </p:nvSpPr>
        <p:spPr bwMode="auto">
          <a:xfrm>
            <a:off x="7381875" y="0"/>
            <a:ext cx="2071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dirty="0" smtClean="0">
                <a:solidFill>
                  <a:srgbClr val="FF9900"/>
                </a:solidFill>
              </a:rPr>
              <a:t>5.4.7</a:t>
            </a:r>
            <a:endParaRPr lang="de-DE" altLang="de-DE" sz="2800" b="1" dirty="0">
              <a:solidFill>
                <a:srgbClr val="FF9900"/>
              </a:solidFill>
            </a:endParaRPr>
          </a:p>
        </p:txBody>
      </p:sp>
    </p:spTree>
    <p:extLst>
      <p:ext uri="{BB962C8B-B14F-4D97-AF65-F5344CB8AC3E}">
        <p14:creationId xmlns:p14="http://schemas.microsoft.com/office/powerpoint/2010/main" val="162103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20" grpId="0"/>
      <p:bldP spid="23" grpId="0"/>
      <p:bldP spid="2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Gewinn bei nichtlinearen Skalenerträgen in der Produktionsfunktion</a:t>
            </a:r>
            <a:endParaRPr lang="de-DE" dirty="0"/>
          </a:p>
        </p:txBody>
      </p:sp>
      <p:sp>
        <p:nvSpPr>
          <p:cNvPr id="5" name="Foliennummernplatzhalter 4"/>
          <p:cNvSpPr>
            <a:spLocks noGrp="1"/>
          </p:cNvSpPr>
          <p:nvPr>
            <p:ph type="sldNum" sz="quarter" idx="10"/>
          </p:nvPr>
        </p:nvSpPr>
        <p:spPr/>
        <p:txBody>
          <a:bodyPr/>
          <a:lstStyle/>
          <a:p>
            <a:pPr>
              <a:defRPr/>
            </a:pPr>
            <a:fld id="{D87CF9D1-C923-4873-8F0F-2DFFBB25505F}" type="slidenum">
              <a:rPr lang="de-DE" altLang="de-DE" smtClean="0"/>
              <a:pPr>
                <a:defRPr/>
              </a:pPr>
              <a:t>44</a:t>
            </a:fld>
            <a:endParaRPr lang="de-DE" altLang="de-DE"/>
          </a:p>
        </p:txBody>
      </p:sp>
      <p:sp>
        <p:nvSpPr>
          <p:cNvPr id="6" name="Fußzeilenplatzhalter 5"/>
          <p:cNvSpPr>
            <a:spLocks noGrp="1"/>
          </p:cNvSpPr>
          <p:nvPr>
            <p:ph type="ftr" sz="quarter" idx="11"/>
          </p:nvPr>
        </p:nvSpPr>
        <p:spPr/>
        <p:txBody>
          <a:bodyPr/>
          <a:lstStyle/>
          <a:p>
            <a:pPr>
              <a:defRPr/>
            </a:pPr>
            <a:r>
              <a:rPr lang="de-DE" smtClean="0"/>
              <a:t>© Anselm Dohle-Beltinger 2017</a:t>
            </a:r>
            <a:endParaRPr lang="de-DE"/>
          </a:p>
        </p:txBody>
      </p:sp>
      <p:sp>
        <p:nvSpPr>
          <p:cNvPr id="8" name="Textfeld 7"/>
          <p:cNvSpPr txBox="1"/>
          <p:nvPr/>
        </p:nvSpPr>
        <p:spPr>
          <a:xfrm>
            <a:off x="508000" y="2204864"/>
            <a:ext cx="3580904" cy="461665"/>
          </a:xfrm>
          <a:prstGeom prst="rect">
            <a:avLst/>
          </a:prstGeom>
          <a:noFill/>
        </p:spPr>
        <p:txBody>
          <a:bodyPr wrap="square" rtlCol="0">
            <a:spAutoFit/>
          </a:bodyPr>
          <a:lstStyle/>
          <a:p>
            <a:r>
              <a:rPr lang="de-DE" dirty="0" smtClean="0"/>
              <a:t>Steigende Skalenerträge</a:t>
            </a:r>
            <a:endParaRPr lang="de-DE" dirty="0"/>
          </a:p>
        </p:txBody>
      </p:sp>
      <p:sp>
        <p:nvSpPr>
          <p:cNvPr id="9" name="Textfeld 8"/>
          <p:cNvSpPr txBox="1"/>
          <p:nvPr/>
        </p:nvSpPr>
        <p:spPr>
          <a:xfrm>
            <a:off x="5385048" y="2206198"/>
            <a:ext cx="3580904" cy="461665"/>
          </a:xfrm>
          <a:prstGeom prst="rect">
            <a:avLst/>
          </a:prstGeom>
          <a:noFill/>
        </p:spPr>
        <p:txBody>
          <a:bodyPr wrap="square" rtlCol="0">
            <a:spAutoFit/>
          </a:bodyPr>
          <a:lstStyle/>
          <a:p>
            <a:r>
              <a:rPr lang="de-DE" dirty="0" smtClean="0"/>
              <a:t>Sinkende Skalenerträge</a:t>
            </a:r>
            <a:endParaRPr lang="de-DE" dirty="0"/>
          </a:p>
        </p:txBody>
      </p:sp>
      <p:grpSp>
        <p:nvGrpSpPr>
          <p:cNvPr id="21" name="Gruppieren 20"/>
          <p:cNvGrpSpPr/>
          <p:nvPr/>
        </p:nvGrpSpPr>
        <p:grpSpPr>
          <a:xfrm>
            <a:off x="128464" y="2924944"/>
            <a:ext cx="4032448" cy="3630017"/>
            <a:chOff x="128464" y="2924944"/>
            <a:chExt cx="4032448" cy="3630017"/>
          </a:xfrm>
        </p:grpSpPr>
        <p:cxnSp>
          <p:nvCxnSpPr>
            <p:cNvPr id="15" name="Gerade Verbindung mit Pfeil 14"/>
            <p:cNvCxnSpPr/>
            <p:nvPr/>
          </p:nvCxnSpPr>
          <p:spPr bwMode="auto">
            <a:xfrm flipV="1">
              <a:off x="704528" y="2989684"/>
              <a:ext cx="0" cy="3175620"/>
            </a:xfrm>
            <a:prstGeom prst="straightConnector1">
              <a:avLst/>
            </a:prstGeom>
            <a:solidFill>
              <a:srgbClr val="0099FF"/>
            </a:solidFill>
            <a:ln w="9525" cap="flat" cmpd="sng" algn="ctr">
              <a:solidFill>
                <a:schemeClr val="tx1"/>
              </a:solidFill>
              <a:prstDash val="solid"/>
              <a:round/>
              <a:headEnd type="none" w="med" len="med"/>
              <a:tailEnd type="triangle"/>
            </a:ln>
            <a:effectLst/>
          </p:spPr>
        </p:cxnSp>
        <p:cxnSp>
          <p:nvCxnSpPr>
            <p:cNvPr id="18" name="Gerade Verbindung mit Pfeil 17"/>
            <p:cNvCxnSpPr/>
            <p:nvPr/>
          </p:nvCxnSpPr>
          <p:spPr bwMode="auto">
            <a:xfrm>
              <a:off x="704528" y="6165304"/>
              <a:ext cx="3384376" cy="0"/>
            </a:xfrm>
            <a:prstGeom prst="straightConnector1">
              <a:avLst/>
            </a:prstGeom>
            <a:solidFill>
              <a:srgbClr val="0099FF"/>
            </a:solidFill>
            <a:ln w="9525" cap="flat" cmpd="sng" algn="ctr">
              <a:solidFill>
                <a:schemeClr val="tx1"/>
              </a:solidFill>
              <a:prstDash val="solid"/>
              <a:round/>
              <a:headEnd type="none" w="med" len="med"/>
              <a:tailEnd type="triangle"/>
            </a:ln>
            <a:effectLst/>
          </p:spPr>
        </p:cxnSp>
        <p:sp>
          <p:nvSpPr>
            <p:cNvPr id="19" name="Textfeld 18"/>
            <p:cNvSpPr txBox="1"/>
            <p:nvPr/>
          </p:nvSpPr>
          <p:spPr>
            <a:xfrm>
              <a:off x="128464" y="2924944"/>
              <a:ext cx="379536" cy="1200329"/>
            </a:xfrm>
            <a:prstGeom prst="rect">
              <a:avLst/>
            </a:prstGeom>
            <a:noFill/>
          </p:spPr>
          <p:txBody>
            <a:bodyPr wrap="square" rtlCol="0">
              <a:spAutoFit/>
            </a:bodyPr>
            <a:lstStyle/>
            <a:p>
              <a:r>
                <a:rPr lang="de-DE" dirty="0" smtClean="0">
                  <a:solidFill>
                    <a:srgbClr val="0070C0"/>
                  </a:solidFill>
                </a:rPr>
                <a:t>E</a:t>
              </a:r>
              <a:r>
                <a:rPr lang="de-DE" dirty="0" smtClean="0"/>
                <a:t/>
              </a:r>
              <a:br>
                <a:rPr lang="de-DE" dirty="0" smtClean="0"/>
              </a:br>
              <a:r>
                <a:rPr lang="de-DE" dirty="0" smtClean="0">
                  <a:solidFill>
                    <a:srgbClr val="FF0000"/>
                  </a:solidFill>
                </a:rPr>
                <a:t>K</a:t>
              </a:r>
              <a:r>
                <a:rPr lang="de-DE" dirty="0" smtClean="0"/>
                <a:t/>
              </a:r>
              <a:br>
                <a:rPr lang="de-DE" dirty="0" smtClean="0"/>
              </a:br>
              <a:r>
                <a:rPr lang="de-DE" dirty="0" smtClean="0">
                  <a:solidFill>
                    <a:srgbClr val="33CC33"/>
                  </a:solidFill>
                </a:rPr>
                <a:t>G</a:t>
              </a:r>
              <a:endParaRPr lang="de-DE" dirty="0">
                <a:solidFill>
                  <a:srgbClr val="33CC33"/>
                </a:solidFill>
              </a:endParaRPr>
            </a:p>
          </p:txBody>
        </p:sp>
        <p:sp>
          <p:nvSpPr>
            <p:cNvPr id="20" name="Textfeld 19"/>
            <p:cNvSpPr txBox="1"/>
            <p:nvPr/>
          </p:nvSpPr>
          <p:spPr>
            <a:xfrm>
              <a:off x="3800872" y="6093296"/>
              <a:ext cx="360040" cy="461665"/>
            </a:xfrm>
            <a:prstGeom prst="rect">
              <a:avLst/>
            </a:prstGeom>
            <a:noFill/>
          </p:spPr>
          <p:txBody>
            <a:bodyPr wrap="square" rtlCol="0">
              <a:spAutoFit/>
            </a:bodyPr>
            <a:lstStyle/>
            <a:p>
              <a:r>
                <a:rPr lang="de-DE" dirty="0" smtClean="0"/>
                <a:t>x</a:t>
              </a:r>
              <a:endParaRPr lang="de-DE" dirty="0"/>
            </a:p>
          </p:txBody>
        </p:sp>
      </p:grpSp>
      <p:grpSp>
        <p:nvGrpSpPr>
          <p:cNvPr id="22" name="Gruppieren 21"/>
          <p:cNvGrpSpPr/>
          <p:nvPr/>
        </p:nvGrpSpPr>
        <p:grpSpPr>
          <a:xfrm>
            <a:off x="5159276" y="2989684"/>
            <a:ext cx="4032448" cy="3630017"/>
            <a:chOff x="128464" y="2924944"/>
            <a:chExt cx="4032448" cy="3630017"/>
          </a:xfrm>
        </p:grpSpPr>
        <p:cxnSp>
          <p:nvCxnSpPr>
            <p:cNvPr id="23" name="Gerade Verbindung mit Pfeil 22"/>
            <p:cNvCxnSpPr/>
            <p:nvPr/>
          </p:nvCxnSpPr>
          <p:spPr bwMode="auto">
            <a:xfrm flipV="1">
              <a:off x="704528" y="2989684"/>
              <a:ext cx="0" cy="3175620"/>
            </a:xfrm>
            <a:prstGeom prst="straightConnector1">
              <a:avLst/>
            </a:prstGeom>
            <a:solidFill>
              <a:srgbClr val="0099FF"/>
            </a:solidFill>
            <a:ln w="9525" cap="flat" cmpd="sng" algn="ctr">
              <a:solidFill>
                <a:schemeClr val="tx1"/>
              </a:solidFill>
              <a:prstDash val="solid"/>
              <a:round/>
              <a:headEnd type="none" w="med" len="med"/>
              <a:tailEnd type="triangle"/>
            </a:ln>
            <a:effectLst/>
          </p:spPr>
        </p:cxnSp>
        <p:cxnSp>
          <p:nvCxnSpPr>
            <p:cNvPr id="24" name="Gerade Verbindung mit Pfeil 23"/>
            <p:cNvCxnSpPr/>
            <p:nvPr/>
          </p:nvCxnSpPr>
          <p:spPr bwMode="auto">
            <a:xfrm>
              <a:off x="704528" y="6165304"/>
              <a:ext cx="3384376" cy="0"/>
            </a:xfrm>
            <a:prstGeom prst="straightConnector1">
              <a:avLst/>
            </a:prstGeom>
            <a:solidFill>
              <a:srgbClr val="0099FF"/>
            </a:solidFill>
            <a:ln w="9525" cap="flat" cmpd="sng" algn="ctr">
              <a:solidFill>
                <a:schemeClr val="tx1"/>
              </a:solidFill>
              <a:prstDash val="solid"/>
              <a:round/>
              <a:headEnd type="none" w="med" len="med"/>
              <a:tailEnd type="triangle"/>
            </a:ln>
            <a:effectLst/>
          </p:spPr>
        </p:cxnSp>
        <p:sp>
          <p:nvSpPr>
            <p:cNvPr id="25" name="Textfeld 24"/>
            <p:cNvSpPr txBox="1"/>
            <p:nvPr/>
          </p:nvSpPr>
          <p:spPr>
            <a:xfrm>
              <a:off x="128464" y="2924944"/>
              <a:ext cx="379536" cy="1200329"/>
            </a:xfrm>
            <a:prstGeom prst="rect">
              <a:avLst/>
            </a:prstGeom>
            <a:noFill/>
          </p:spPr>
          <p:txBody>
            <a:bodyPr wrap="square" rtlCol="0">
              <a:spAutoFit/>
            </a:bodyPr>
            <a:lstStyle/>
            <a:p>
              <a:r>
                <a:rPr lang="de-DE" dirty="0" smtClean="0">
                  <a:solidFill>
                    <a:srgbClr val="0070C0"/>
                  </a:solidFill>
                </a:rPr>
                <a:t>E</a:t>
              </a:r>
              <a:r>
                <a:rPr lang="de-DE" dirty="0" smtClean="0"/>
                <a:t/>
              </a:r>
              <a:br>
                <a:rPr lang="de-DE" dirty="0" smtClean="0"/>
              </a:br>
              <a:r>
                <a:rPr lang="de-DE" dirty="0" smtClean="0">
                  <a:solidFill>
                    <a:srgbClr val="FF0000"/>
                  </a:solidFill>
                </a:rPr>
                <a:t>K</a:t>
              </a:r>
              <a:r>
                <a:rPr lang="de-DE" dirty="0" smtClean="0"/>
                <a:t/>
              </a:r>
              <a:br>
                <a:rPr lang="de-DE" dirty="0" smtClean="0"/>
              </a:br>
              <a:r>
                <a:rPr lang="de-DE" dirty="0" smtClean="0">
                  <a:solidFill>
                    <a:srgbClr val="33CC33"/>
                  </a:solidFill>
                </a:rPr>
                <a:t>G</a:t>
              </a:r>
              <a:endParaRPr lang="de-DE" dirty="0">
                <a:solidFill>
                  <a:srgbClr val="33CC33"/>
                </a:solidFill>
              </a:endParaRPr>
            </a:p>
          </p:txBody>
        </p:sp>
        <p:sp>
          <p:nvSpPr>
            <p:cNvPr id="26" name="Textfeld 25"/>
            <p:cNvSpPr txBox="1"/>
            <p:nvPr/>
          </p:nvSpPr>
          <p:spPr>
            <a:xfrm>
              <a:off x="3800872" y="6093296"/>
              <a:ext cx="360040" cy="461665"/>
            </a:xfrm>
            <a:prstGeom prst="rect">
              <a:avLst/>
            </a:prstGeom>
            <a:noFill/>
          </p:spPr>
          <p:txBody>
            <a:bodyPr wrap="square" rtlCol="0">
              <a:spAutoFit/>
            </a:bodyPr>
            <a:lstStyle/>
            <a:p>
              <a:r>
                <a:rPr lang="de-DE" dirty="0" smtClean="0"/>
                <a:t>x</a:t>
              </a:r>
              <a:endParaRPr lang="de-DE" dirty="0"/>
            </a:p>
          </p:txBody>
        </p:sp>
      </p:grpSp>
      <p:cxnSp>
        <p:nvCxnSpPr>
          <p:cNvPr id="28" name="Gerader Verbinder 27"/>
          <p:cNvCxnSpPr/>
          <p:nvPr/>
        </p:nvCxnSpPr>
        <p:spPr bwMode="auto">
          <a:xfrm flipV="1">
            <a:off x="704527" y="2989684"/>
            <a:ext cx="3384377" cy="3175620"/>
          </a:xfrm>
          <a:prstGeom prst="line">
            <a:avLst/>
          </a:prstGeom>
          <a:solidFill>
            <a:srgbClr val="0099FF"/>
          </a:solidFill>
          <a:ln w="25400" cap="flat" cmpd="sng" algn="ctr">
            <a:solidFill>
              <a:schemeClr val="accent2"/>
            </a:solidFill>
            <a:prstDash val="solid"/>
            <a:round/>
            <a:headEnd type="none" w="med" len="med"/>
            <a:tailEnd type="none" w="med" len="med"/>
          </a:ln>
          <a:effectLst/>
        </p:spPr>
      </p:cxnSp>
      <p:cxnSp>
        <p:nvCxnSpPr>
          <p:cNvPr id="29" name="Gerader Verbinder 28"/>
          <p:cNvCxnSpPr/>
          <p:nvPr/>
        </p:nvCxnSpPr>
        <p:spPr bwMode="auto">
          <a:xfrm flipV="1">
            <a:off x="5735339" y="3054424"/>
            <a:ext cx="3384377" cy="3175620"/>
          </a:xfrm>
          <a:prstGeom prst="line">
            <a:avLst/>
          </a:prstGeom>
          <a:solidFill>
            <a:srgbClr val="0099FF"/>
          </a:solidFill>
          <a:ln w="25400" cap="flat" cmpd="sng" algn="ctr">
            <a:solidFill>
              <a:schemeClr val="accent2"/>
            </a:solidFill>
            <a:prstDash val="solid"/>
            <a:round/>
            <a:headEnd type="none" w="med" len="med"/>
            <a:tailEnd type="none" w="med" len="med"/>
          </a:ln>
          <a:effectLst/>
        </p:spPr>
      </p:cxnSp>
      <p:sp>
        <p:nvSpPr>
          <p:cNvPr id="30" name="Freihandform 29"/>
          <p:cNvSpPr/>
          <p:nvPr/>
        </p:nvSpPr>
        <p:spPr bwMode="auto">
          <a:xfrm>
            <a:off x="712177" y="3727938"/>
            <a:ext cx="3534508" cy="1820008"/>
          </a:xfrm>
          <a:custGeom>
            <a:avLst/>
            <a:gdLst>
              <a:gd name="connsiteX0" fmla="*/ 0 w 3534508"/>
              <a:gd name="connsiteY0" fmla="*/ 1820008 h 1820008"/>
              <a:gd name="connsiteX1" fmla="*/ 1046285 w 3534508"/>
              <a:gd name="connsiteY1" fmla="*/ 536331 h 1820008"/>
              <a:gd name="connsiteX2" fmla="*/ 3534508 w 3534508"/>
              <a:gd name="connsiteY2" fmla="*/ 0 h 1820008"/>
              <a:gd name="connsiteX0" fmla="*/ 0 w 3534508"/>
              <a:gd name="connsiteY0" fmla="*/ 1820008 h 1820008"/>
              <a:gd name="connsiteX1" fmla="*/ 1397978 w 3534508"/>
              <a:gd name="connsiteY1" fmla="*/ 589085 h 1820008"/>
              <a:gd name="connsiteX2" fmla="*/ 3534508 w 3534508"/>
              <a:gd name="connsiteY2" fmla="*/ 0 h 1820008"/>
              <a:gd name="connsiteX0" fmla="*/ 0 w 3534508"/>
              <a:gd name="connsiteY0" fmla="*/ 1820008 h 1820008"/>
              <a:gd name="connsiteX1" fmla="*/ 1397978 w 3534508"/>
              <a:gd name="connsiteY1" fmla="*/ 589085 h 1820008"/>
              <a:gd name="connsiteX2" fmla="*/ 3534508 w 3534508"/>
              <a:gd name="connsiteY2" fmla="*/ 0 h 1820008"/>
            </a:gdLst>
            <a:ahLst/>
            <a:cxnLst>
              <a:cxn ang="0">
                <a:pos x="connsiteX0" y="connsiteY0"/>
              </a:cxn>
              <a:cxn ang="0">
                <a:pos x="connsiteX1" y="connsiteY1"/>
              </a:cxn>
              <a:cxn ang="0">
                <a:pos x="connsiteX2" y="connsiteY2"/>
              </a:cxn>
            </a:cxnLst>
            <a:rect l="l" t="t" r="r" b="b"/>
            <a:pathLst>
              <a:path w="3534508" h="1820008">
                <a:moveTo>
                  <a:pt x="0" y="1820008"/>
                </a:moveTo>
                <a:cubicBezTo>
                  <a:pt x="228600" y="1329837"/>
                  <a:pt x="808893" y="892420"/>
                  <a:pt x="1397978" y="589085"/>
                </a:cubicBezTo>
                <a:cubicBezTo>
                  <a:pt x="1987063" y="285750"/>
                  <a:pt x="2593732" y="28575"/>
                  <a:pt x="3534508" y="0"/>
                </a:cubicBezTo>
              </a:path>
            </a:pathLst>
          </a:custGeom>
          <a:noFill/>
          <a:ln w="19050" cap="flat" cmpd="sng" algn="ctr">
            <a:solidFill>
              <a:srgbClr val="FF0000"/>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cxnSp>
        <p:nvCxnSpPr>
          <p:cNvPr id="32" name="Gerade Verbindung mit Pfeil 31"/>
          <p:cNvCxnSpPr/>
          <p:nvPr/>
        </p:nvCxnSpPr>
        <p:spPr bwMode="auto">
          <a:xfrm>
            <a:off x="3968085" y="3107176"/>
            <a:ext cx="0" cy="645436"/>
          </a:xfrm>
          <a:prstGeom prst="straightConnector1">
            <a:avLst/>
          </a:prstGeom>
          <a:solidFill>
            <a:srgbClr val="0099FF"/>
          </a:solidFill>
          <a:ln w="22225" cap="flat" cmpd="sng" algn="ctr">
            <a:solidFill>
              <a:srgbClr val="33CC33"/>
            </a:solidFill>
            <a:prstDash val="solid"/>
            <a:round/>
            <a:headEnd type="triangle" w="med" len="med"/>
            <a:tailEnd type="triangle"/>
          </a:ln>
          <a:effectLst/>
        </p:spPr>
      </p:cxnSp>
      <p:grpSp>
        <p:nvGrpSpPr>
          <p:cNvPr id="47" name="Gruppieren 46"/>
          <p:cNvGrpSpPr/>
          <p:nvPr/>
        </p:nvGrpSpPr>
        <p:grpSpPr>
          <a:xfrm>
            <a:off x="3152800" y="5661248"/>
            <a:ext cx="1872208" cy="568796"/>
            <a:chOff x="3152800" y="5661248"/>
            <a:chExt cx="1872208" cy="568796"/>
          </a:xfrm>
        </p:grpSpPr>
        <p:cxnSp>
          <p:nvCxnSpPr>
            <p:cNvPr id="34" name="Gerader Verbinder 33"/>
            <p:cNvCxnSpPr/>
            <p:nvPr/>
          </p:nvCxnSpPr>
          <p:spPr bwMode="auto">
            <a:xfrm>
              <a:off x="3944888" y="5949280"/>
              <a:ext cx="0" cy="280764"/>
            </a:xfrm>
            <a:prstGeom prst="line">
              <a:avLst/>
            </a:prstGeom>
            <a:solidFill>
              <a:srgbClr val="0099FF"/>
            </a:solidFill>
            <a:ln w="19050" cap="flat" cmpd="sng" algn="ctr">
              <a:solidFill>
                <a:srgbClr val="996633"/>
              </a:solidFill>
              <a:prstDash val="solid"/>
              <a:round/>
              <a:headEnd type="none" w="med" len="med"/>
              <a:tailEnd type="none" w="med" len="med"/>
            </a:ln>
            <a:effectLst/>
          </p:spPr>
        </p:cxnSp>
        <p:sp>
          <p:nvSpPr>
            <p:cNvPr id="35" name="Textfeld 34"/>
            <p:cNvSpPr txBox="1"/>
            <p:nvPr/>
          </p:nvSpPr>
          <p:spPr>
            <a:xfrm>
              <a:off x="3152800" y="5661248"/>
              <a:ext cx="1872208" cy="338554"/>
            </a:xfrm>
            <a:prstGeom prst="rect">
              <a:avLst/>
            </a:prstGeom>
            <a:noFill/>
          </p:spPr>
          <p:txBody>
            <a:bodyPr wrap="square" rtlCol="0">
              <a:spAutoFit/>
            </a:bodyPr>
            <a:lstStyle/>
            <a:p>
              <a:r>
                <a:rPr lang="de-DE" sz="1600" dirty="0" smtClean="0">
                  <a:solidFill>
                    <a:srgbClr val="996633"/>
                  </a:solidFill>
                </a:rPr>
                <a:t>Max. Kapazität</a:t>
              </a:r>
              <a:endParaRPr lang="de-DE" sz="1600" dirty="0">
                <a:solidFill>
                  <a:srgbClr val="996633"/>
                </a:solidFill>
              </a:endParaRPr>
            </a:p>
          </p:txBody>
        </p:sp>
      </p:grpSp>
      <p:sp>
        <p:nvSpPr>
          <p:cNvPr id="36" name="Textfeld 35"/>
          <p:cNvSpPr txBox="1"/>
          <p:nvPr/>
        </p:nvSpPr>
        <p:spPr>
          <a:xfrm>
            <a:off x="992560" y="6381328"/>
            <a:ext cx="6249962" cy="523220"/>
          </a:xfrm>
          <a:prstGeom prst="rect">
            <a:avLst/>
          </a:prstGeom>
          <a:noFill/>
        </p:spPr>
        <p:txBody>
          <a:bodyPr wrap="square" rtlCol="0">
            <a:spAutoFit/>
          </a:bodyPr>
          <a:lstStyle/>
          <a:p>
            <a:r>
              <a:rPr lang="de-DE" sz="1400" dirty="0" smtClean="0">
                <a:solidFill>
                  <a:schemeClr val="bg2"/>
                </a:solidFill>
              </a:rPr>
              <a:t>Die Kapazitätsgrenze oder maximale Kapazität ist die Outputmenge, die ohne Betriebsvergrößerung hergestellt werden kann.</a:t>
            </a:r>
            <a:endParaRPr lang="de-DE" sz="1400" dirty="0">
              <a:solidFill>
                <a:schemeClr val="bg2"/>
              </a:solidFill>
            </a:endParaRPr>
          </a:p>
        </p:txBody>
      </p:sp>
      <p:sp>
        <p:nvSpPr>
          <p:cNvPr id="37" name="Freihandform 36"/>
          <p:cNvSpPr/>
          <p:nvPr/>
        </p:nvSpPr>
        <p:spPr bwMode="auto">
          <a:xfrm>
            <a:off x="5732585" y="3068515"/>
            <a:ext cx="3235569" cy="2637693"/>
          </a:xfrm>
          <a:custGeom>
            <a:avLst/>
            <a:gdLst>
              <a:gd name="connsiteX0" fmla="*/ 0 w 3235569"/>
              <a:gd name="connsiteY0" fmla="*/ 2637693 h 2637693"/>
              <a:gd name="connsiteX1" fmla="*/ 2242038 w 3235569"/>
              <a:gd name="connsiteY1" fmla="*/ 1951893 h 2637693"/>
              <a:gd name="connsiteX2" fmla="*/ 3235569 w 3235569"/>
              <a:gd name="connsiteY2" fmla="*/ 0 h 2637693"/>
              <a:gd name="connsiteX0" fmla="*/ 0 w 3235569"/>
              <a:gd name="connsiteY0" fmla="*/ 2637693 h 2637693"/>
              <a:gd name="connsiteX1" fmla="*/ 2242038 w 3235569"/>
              <a:gd name="connsiteY1" fmla="*/ 1951893 h 2637693"/>
              <a:gd name="connsiteX2" fmla="*/ 3235569 w 3235569"/>
              <a:gd name="connsiteY2" fmla="*/ 0 h 2637693"/>
            </a:gdLst>
            <a:ahLst/>
            <a:cxnLst>
              <a:cxn ang="0">
                <a:pos x="connsiteX0" y="connsiteY0"/>
              </a:cxn>
              <a:cxn ang="0">
                <a:pos x="connsiteX1" y="connsiteY1"/>
              </a:cxn>
              <a:cxn ang="0">
                <a:pos x="connsiteX2" y="connsiteY2"/>
              </a:cxn>
            </a:cxnLst>
            <a:rect l="l" t="t" r="r" b="b"/>
            <a:pathLst>
              <a:path w="3235569" h="2637693">
                <a:moveTo>
                  <a:pt x="0" y="2637693"/>
                </a:moveTo>
                <a:cubicBezTo>
                  <a:pt x="851388" y="2514600"/>
                  <a:pt x="1702777" y="2391508"/>
                  <a:pt x="2242038" y="1951893"/>
                </a:cubicBezTo>
                <a:cubicBezTo>
                  <a:pt x="2781300" y="1512277"/>
                  <a:pt x="3069981" y="924658"/>
                  <a:pt x="3235569" y="0"/>
                </a:cubicBezTo>
              </a:path>
            </a:pathLst>
          </a:custGeom>
          <a:noFill/>
          <a:ln w="19050" cap="flat" cmpd="sng" algn="ctr">
            <a:solidFill>
              <a:srgbClr val="FF0000"/>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sp>
        <p:nvSpPr>
          <p:cNvPr id="38" name="Textfeld 37"/>
          <p:cNvSpPr txBox="1"/>
          <p:nvPr/>
        </p:nvSpPr>
        <p:spPr>
          <a:xfrm>
            <a:off x="6465167" y="2924944"/>
            <a:ext cx="1512169" cy="338554"/>
          </a:xfrm>
          <a:prstGeom prst="rect">
            <a:avLst/>
          </a:prstGeom>
          <a:noFill/>
        </p:spPr>
        <p:txBody>
          <a:bodyPr wrap="square" rtlCol="0">
            <a:spAutoFit/>
          </a:bodyPr>
          <a:lstStyle/>
          <a:p>
            <a:r>
              <a:rPr lang="de-DE" sz="1600" dirty="0" smtClean="0"/>
              <a:t>Break-even</a:t>
            </a:r>
            <a:endParaRPr lang="de-DE" sz="1600" dirty="0"/>
          </a:p>
        </p:txBody>
      </p:sp>
      <p:cxnSp>
        <p:nvCxnSpPr>
          <p:cNvPr id="40" name="Gerade Verbindung mit Pfeil 39"/>
          <p:cNvCxnSpPr/>
          <p:nvPr/>
        </p:nvCxnSpPr>
        <p:spPr bwMode="auto">
          <a:xfrm>
            <a:off x="7112687" y="3212976"/>
            <a:ext cx="1800753" cy="0"/>
          </a:xfrm>
          <a:prstGeom prst="straightConnector1">
            <a:avLst/>
          </a:prstGeom>
          <a:solidFill>
            <a:srgbClr val="0099FF"/>
          </a:solidFill>
          <a:ln w="9525" cap="flat" cmpd="sng" algn="ctr">
            <a:solidFill>
              <a:schemeClr val="tx1"/>
            </a:solidFill>
            <a:prstDash val="solid"/>
            <a:round/>
            <a:headEnd type="none" w="med" len="med"/>
            <a:tailEnd type="triangle"/>
          </a:ln>
          <a:effectLst/>
        </p:spPr>
      </p:cxnSp>
      <p:cxnSp>
        <p:nvCxnSpPr>
          <p:cNvPr id="42" name="Gerade Verbindung mit Pfeil 41"/>
          <p:cNvCxnSpPr/>
          <p:nvPr/>
        </p:nvCxnSpPr>
        <p:spPr bwMode="auto">
          <a:xfrm flipH="1">
            <a:off x="6393160" y="3212976"/>
            <a:ext cx="719527" cy="2334970"/>
          </a:xfrm>
          <a:prstGeom prst="straightConnector1">
            <a:avLst/>
          </a:prstGeom>
          <a:solidFill>
            <a:srgbClr val="0099FF"/>
          </a:solidFill>
          <a:ln w="9525" cap="flat" cmpd="sng" algn="ctr">
            <a:solidFill>
              <a:schemeClr val="tx1"/>
            </a:solidFill>
            <a:prstDash val="solid"/>
            <a:round/>
            <a:headEnd type="none" w="med" len="med"/>
            <a:tailEnd type="triangle"/>
          </a:ln>
          <a:effectLst/>
        </p:spPr>
      </p:cxnSp>
      <p:cxnSp>
        <p:nvCxnSpPr>
          <p:cNvPr id="44" name="Gerader Verbinder 43"/>
          <p:cNvCxnSpPr/>
          <p:nvPr/>
        </p:nvCxnSpPr>
        <p:spPr bwMode="auto">
          <a:xfrm flipV="1">
            <a:off x="6995177" y="3315617"/>
            <a:ext cx="2808000" cy="2633663"/>
          </a:xfrm>
          <a:prstGeom prst="line">
            <a:avLst/>
          </a:prstGeom>
          <a:solidFill>
            <a:srgbClr val="0099FF"/>
          </a:solidFill>
          <a:ln w="12700" cap="flat" cmpd="sng" algn="ctr">
            <a:gradFill flip="none" rotWithShape="1">
              <a:gsLst>
                <a:gs pos="2000">
                  <a:srgbClr val="0099FF"/>
                </a:gs>
                <a:gs pos="100000">
                  <a:srgbClr val="FF0000"/>
                </a:gs>
              </a:gsLst>
              <a:lin ang="2700000" scaled="1"/>
              <a:tileRect/>
            </a:gradFill>
            <a:prstDash val="dash"/>
            <a:round/>
            <a:headEnd type="none" w="med" len="med"/>
            <a:tailEnd type="none" w="med" len="med"/>
          </a:ln>
          <a:effectLst/>
        </p:spPr>
      </p:cxnSp>
      <p:cxnSp>
        <p:nvCxnSpPr>
          <p:cNvPr id="46" name="Gerade Verbindung mit Pfeil 45"/>
          <p:cNvCxnSpPr/>
          <p:nvPr/>
        </p:nvCxnSpPr>
        <p:spPr bwMode="auto">
          <a:xfrm flipV="1">
            <a:off x="8121352" y="4005064"/>
            <a:ext cx="0" cy="864096"/>
          </a:xfrm>
          <a:prstGeom prst="straightConnector1">
            <a:avLst/>
          </a:prstGeom>
          <a:solidFill>
            <a:srgbClr val="0099FF"/>
          </a:solidFill>
          <a:ln w="25400" cap="flat" cmpd="sng" algn="ctr">
            <a:solidFill>
              <a:srgbClr val="33CC33"/>
            </a:solidFill>
            <a:prstDash val="solid"/>
            <a:round/>
            <a:headEnd type="triangle" w="med" len="med"/>
            <a:tailEnd type="triangle"/>
          </a:ln>
          <a:effectLst/>
        </p:spPr>
      </p:cxnSp>
      <p:grpSp>
        <p:nvGrpSpPr>
          <p:cNvPr id="48" name="Gruppieren 47"/>
          <p:cNvGrpSpPr/>
          <p:nvPr/>
        </p:nvGrpSpPr>
        <p:grpSpPr>
          <a:xfrm>
            <a:off x="7800181" y="5799008"/>
            <a:ext cx="1872208" cy="568796"/>
            <a:chOff x="3152800" y="5661248"/>
            <a:chExt cx="1872208" cy="568796"/>
          </a:xfrm>
        </p:grpSpPr>
        <p:cxnSp>
          <p:nvCxnSpPr>
            <p:cNvPr id="49" name="Gerader Verbinder 48"/>
            <p:cNvCxnSpPr/>
            <p:nvPr/>
          </p:nvCxnSpPr>
          <p:spPr bwMode="auto">
            <a:xfrm>
              <a:off x="3944888" y="5949280"/>
              <a:ext cx="0" cy="280764"/>
            </a:xfrm>
            <a:prstGeom prst="line">
              <a:avLst/>
            </a:prstGeom>
            <a:solidFill>
              <a:srgbClr val="0099FF"/>
            </a:solidFill>
            <a:ln w="19050" cap="flat" cmpd="sng" algn="ctr">
              <a:solidFill>
                <a:srgbClr val="996633"/>
              </a:solidFill>
              <a:prstDash val="solid"/>
              <a:round/>
              <a:headEnd type="none" w="med" len="med"/>
              <a:tailEnd type="none" w="med" len="med"/>
            </a:ln>
            <a:effectLst/>
          </p:spPr>
        </p:cxnSp>
        <p:sp>
          <p:nvSpPr>
            <p:cNvPr id="50" name="Textfeld 49"/>
            <p:cNvSpPr txBox="1"/>
            <p:nvPr/>
          </p:nvSpPr>
          <p:spPr>
            <a:xfrm>
              <a:off x="3152800" y="5661248"/>
              <a:ext cx="1872208" cy="338554"/>
            </a:xfrm>
            <a:prstGeom prst="rect">
              <a:avLst/>
            </a:prstGeom>
            <a:noFill/>
          </p:spPr>
          <p:txBody>
            <a:bodyPr wrap="square" rtlCol="0">
              <a:spAutoFit/>
            </a:bodyPr>
            <a:lstStyle/>
            <a:p>
              <a:r>
                <a:rPr lang="de-DE" sz="1600" dirty="0" smtClean="0">
                  <a:solidFill>
                    <a:srgbClr val="996633"/>
                  </a:solidFill>
                </a:rPr>
                <a:t>Max. Kapazität</a:t>
              </a:r>
              <a:endParaRPr lang="de-DE" sz="1600" dirty="0">
                <a:solidFill>
                  <a:srgbClr val="996633"/>
                </a:solidFill>
              </a:endParaRPr>
            </a:p>
          </p:txBody>
        </p:sp>
      </p:grpSp>
      <p:sp>
        <p:nvSpPr>
          <p:cNvPr id="51" name="Textfeld 50"/>
          <p:cNvSpPr txBox="1"/>
          <p:nvPr/>
        </p:nvSpPr>
        <p:spPr>
          <a:xfrm>
            <a:off x="7833320" y="4994592"/>
            <a:ext cx="1944216" cy="738664"/>
          </a:xfrm>
          <a:prstGeom prst="rect">
            <a:avLst/>
          </a:prstGeom>
          <a:noFill/>
        </p:spPr>
        <p:txBody>
          <a:bodyPr wrap="square" rtlCol="0">
            <a:spAutoFit/>
          </a:bodyPr>
          <a:lstStyle/>
          <a:p>
            <a:r>
              <a:rPr lang="de-DE" sz="1400" dirty="0" smtClean="0"/>
              <a:t>Das Gewinnmaximum liegt </a:t>
            </a:r>
            <a:r>
              <a:rPr lang="de-DE" sz="1400" u="sng" dirty="0" smtClean="0"/>
              <a:t>nicht</a:t>
            </a:r>
            <a:r>
              <a:rPr lang="de-DE" sz="1400" dirty="0" smtClean="0"/>
              <a:t> an der </a:t>
            </a:r>
            <a:r>
              <a:rPr lang="de-DE" sz="1400" dirty="0" err="1" smtClean="0"/>
              <a:t>Kapazitäsgrenze</a:t>
            </a:r>
            <a:endParaRPr lang="de-DE" sz="1400" dirty="0"/>
          </a:p>
        </p:txBody>
      </p:sp>
      <p:sp>
        <p:nvSpPr>
          <p:cNvPr id="52" name="Textfeld 22"/>
          <p:cNvSpPr txBox="1">
            <a:spLocks noChangeArrowheads="1"/>
          </p:cNvSpPr>
          <p:nvPr/>
        </p:nvSpPr>
        <p:spPr bwMode="auto">
          <a:xfrm>
            <a:off x="7381875" y="0"/>
            <a:ext cx="2071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dirty="0" smtClean="0">
                <a:solidFill>
                  <a:srgbClr val="FF9900"/>
                </a:solidFill>
              </a:rPr>
              <a:t>5.4.7</a:t>
            </a:r>
            <a:endParaRPr lang="de-DE" altLang="de-DE" sz="2800" b="1" dirty="0">
              <a:solidFill>
                <a:srgbClr val="FF9900"/>
              </a:solidFill>
            </a:endParaRPr>
          </a:p>
        </p:txBody>
      </p:sp>
    </p:spTree>
    <p:extLst>
      <p:ext uri="{BB962C8B-B14F-4D97-AF65-F5344CB8AC3E}">
        <p14:creationId xmlns:p14="http://schemas.microsoft.com/office/powerpoint/2010/main" val="163372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5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Maximaler Gewinn für sinkende Skalenerträge in der Produktionsfunktion</a:t>
            </a:r>
            <a:endParaRPr lang="de-DE" dirty="0"/>
          </a:p>
        </p:txBody>
      </p:sp>
      <mc:AlternateContent xmlns:mc="http://schemas.openxmlformats.org/markup-compatibility/2006" xmlns:a14="http://schemas.microsoft.com/office/drawing/2010/main">
        <mc:Choice Requires="a14">
          <p:sp>
            <p:nvSpPr>
              <p:cNvPr id="5" name="Inhaltsplatzhalter 4"/>
              <p:cNvSpPr>
                <a:spLocks noGrp="1"/>
              </p:cNvSpPr>
              <p:nvPr>
                <p:ph idx="1"/>
              </p:nvPr>
            </p:nvSpPr>
            <p:spPr>
              <a:xfrm>
                <a:off x="572641" y="2061418"/>
                <a:ext cx="8556823" cy="4679950"/>
              </a:xfrm>
            </p:spPr>
            <p:txBody>
              <a:bodyPr/>
              <a:lstStyle/>
              <a:p>
                <a:r>
                  <a:rPr lang="de-DE" sz="2200" dirty="0" smtClean="0"/>
                  <a:t>Der maximale Gewinn liegt nicht notwendigerweise an der Kapazitätsgrenze, sondern kann bei einer kleineren Outputmenge erreicht werden.</a:t>
                </a:r>
              </a:p>
              <a:p>
                <a:r>
                  <a:rPr lang="de-DE" sz="2200" dirty="0" smtClean="0"/>
                  <a:t>Als Bedingungen für die optimale Outputmenge, die den theoretisch höchsten Gewinn bringt, gelten: </a:t>
                </a:r>
              </a:p>
              <a:p>
                <a:pPr marL="344487" lvl="1" indent="0">
                  <a:buNone/>
                </a:pPr>
                <a:r>
                  <a:rPr lang="de-DE" sz="2200" dirty="0" smtClean="0"/>
                  <a:t>	E&gt;K und zugleich</a:t>
                </a:r>
              </a:p>
              <a:p>
                <a:pPr marL="344487" lvl="1" indent="0">
                  <a:buNone/>
                </a:pPr>
                <a:r>
                  <a:rPr lang="de-DE" sz="2200" dirty="0"/>
                  <a:t>	</a:t>
                </a:r>
                <a14:m>
                  <m:oMath xmlns:m="http://schemas.openxmlformats.org/officeDocument/2006/math">
                    <m:f>
                      <m:fPr>
                        <m:ctrlPr>
                          <a:rPr lang="de-DE" sz="2200" i="1" smtClean="0">
                            <a:latin typeface="Cambria Math" panose="02040503050406030204" pitchFamily="18" charset="0"/>
                          </a:rPr>
                        </m:ctrlPr>
                      </m:fPr>
                      <m:num>
                        <m:r>
                          <a:rPr lang="de-DE" sz="2200" i="1" smtClean="0">
                            <a:latin typeface="Cambria Math" panose="02040503050406030204" pitchFamily="18" charset="0"/>
                          </a:rPr>
                          <m:t>𝑑</m:t>
                        </m:r>
                        <m:r>
                          <a:rPr lang="de-DE" sz="2200" b="0" i="1" smtClean="0">
                            <a:latin typeface="Cambria Math" panose="02040503050406030204" pitchFamily="18" charset="0"/>
                          </a:rPr>
                          <m:t>𝐾</m:t>
                        </m:r>
                      </m:num>
                      <m:den>
                        <m:r>
                          <a:rPr lang="de-DE" sz="2200" i="1" smtClean="0">
                            <a:latin typeface="Cambria Math" panose="02040503050406030204" pitchFamily="18" charset="0"/>
                          </a:rPr>
                          <m:t>𝑑𝑥</m:t>
                        </m:r>
                      </m:den>
                    </m:f>
                    <m:r>
                      <a:rPr lang="de-DE" sz="2200" b="0" i="1" smtClean="0">
                        <a:latin typeface="Cambria Math" panose="02040503050406030204" pitchFamily="18" charset="0"/>
                      </a:rPr>
                      <m:t>=</m:t>
                    </m:r>
                    <m:f>
                      <m:fPr>
                        <m:ctrlPr>
                          <a:rPr lang="de-DE" sz="2200" b="0" i="1" smtClean="0">
                            <a:latin typeface="Cambria Math" panose="02040503050406030204" pitchFamily="18" charset="0"/>
                          </a:rPr>
                        </m:ctrlPr>
                      </m:fPr>
                      <m:num>
                        <m:r>
                          <a:rPr lang="de-DE" sz="2200" b="0" i="1" smtClean="0">
                            <a:latin typeface="Cambria Math" panose="02040503050406030204" pitchFamily="18" charset="0"/>
                          </a:rPr>
                          <m:t>𝑑</m:t>
                        </m:r>
                        <m:sSub>
                          <m:sSubPr>
                            <m:ctrlPr>
                              <a:rPr lang="de-DE" sz="2200" b="0" i="1" smtClean="0">
                                <a:latin typeface="Cambria Math" panose="02040503050406030204" pitchFamily="18" charset="0"/>
                              </a:rPr>
                            </m:ctrlPr>
                          </m:sSubPr>
                          <m:e>
                            <m:r>
                              <a:rPr lang="de-DE" sz="2200" b="0" i="1" smtClean="0">
                                <a:latin typeface="Cambria Math" panose="02040503050406030204" pitchFamily="18" charset="0"/>
                              </a:rPr>
                              <m:t>𝐾</m:t>
                            </m:r>
                          </m:e>
                          <m:sub>
                            <m:r>
                              <a:rPr lang="de-DE" sz="2200" b="0" i="1" smtClean="0">
                                <a:latin typeface="Cambria Math" panose="02040503050406030204" pitchFamily="18" charset="0"/>
                              </a:rPr>
                              <m:t>𝑣</m:t>
                            </m:r>
                          </m:sub>
                        </m:sSub>
                      </m:num>
                      <m:den>
                        <m:r>
                          <a:rPr lang="de-DE" sz="2200" b="0" i="1" smtClean="0">
                            <a:latin typeface="Cambria Math" panose="02040503050406030204" pitchFamily="18" charset="0"/>
                          </a:rPr>
                          <m:t>𝑑𝑥</m:t>
                        </m:r>
                      </m:den>
                    </m:f>
                    <m:r>
                      <a:rPr lang="de-DE" sz="2200" b="0" i="1" smtClean="0">
                        <a:latin typeface="Cambria Math" panose="02040503050406030204" pitchFamily="18" charset="0"/>
                      </a:rPr>
                      <m:t>= </m:t>
                    </m:r>
                    <m:f>
                      <m:fPr>
                        <m:ctrlPr>
                          <a:rPr lang="de-DE" sz="2200" b="0" i="1" smtClean="0">
                            <a:latin typeface="Cambria Math" panose="02040503050406030204" pitchFamily="18" charset="0"/>
                          </a:rPr>
                        </m:ctrlPr>
                      </m:fPr>
                      <m:num>
                        <m:r>
                          <a:rPr lang="de-DE" sz="2200" b="0" i="1" smtClean="0">
                            <a:latin typeface="Cambria Math" panose="02040503050406030204" pitchFamily="18" charset="0"/>
                          </a:rPr>
                          <m:t>𝑑𝐸</m:t>
                        </m:r>
                      </m:num>
                      <m:den>
                        <m:r>
                          <a:rPr lang="de-DE" sz="2200" b="0" i="1" smtClean="0">
                            <a:latin typeface="Cambria Math" panose="02040503050406030204" pitchFamily="18" charset="0"/>
                          </a:rPr>
                          <m:t>𝑑𝑥</m:t>
                        </m:r>
                      </m:den>
                    </m:f>
                  </m:oMath>
                </a14:m>
                <a:r>
                  <a:rPr lang="de-DE" sz="2200" dirty="0" smtClean="0"/>
                  <a:t>; mit </a:t>
                </a:r>
                <a14:m>
                  <m:oMath xmlns:m="http://schemas.openxmlformats.org/officeDocument/2006/math">
                    <m:f>
                      <m:fPr>
                        <m:ctrlPr>
                          <a:rPr lang="de-DE" sz="2200" i="1" smtClean="0">
                            <a:latin typeface="Cambria Math" panose="02040503050406030204" pitchFamily="18" charset="0"/>
                          </a:rPr>
                        </m:ctrlPr>
                      </m:fPr>
                      <m:num>
                        <m:r>
                          <a:rPr lang="de-DE" sz="2200" b="0" i="1" smtClean="0">
                            <a:latin typeface="Cambria Math" panose="02040503050406030204" pitchFamily="18" charset="0"/>
                          </a:rPr>
                          <m:t>𝑑𝐸</m:t>
                        </m:r>
                      </m:num>
                      <m:den>
                        <m:r>
                          <a:rPr lang="de-DE" sz="2200" b="0" i="1" smtClean="0">
                            <a:latin typeface="Cambria Math" panose="02040503050406030204" pitchFamily="18" charset="0"/>
                          </a:rPr>
                          <m:t>𝑑𝑥</m:t>
                        </m:r>
                      </m:den>
                    </m:f>
                    <m:r>
                      <a:rPr lang="de-DE" sz="2200" b="0" i="1" smtClean="0">
                        <a:latin typeface="Cambria Math" panose="02040503050406030204" pitchFamily="18" charset="0"/>
                      </a:rPr>
                      <m:t>=</m:t>
                    </m:r>
                    <m:r>
                      <a:rPr lang="de-DE" sz="2200" b="0" i="1" smtClean="0">
                        <a:latin typeface="Cambria Math" panose="02040503050406030204" pitchFamily="18" charset="0"/>
                      </a:rPr>
                      <m:t>𝑃𝑟𝑒𝑖𝑠</m:t>
                    </m:r>
                    <m:r>
                      <a:rPr lang="de-DE" sz="2200" b="0" i="1" smtClean="0">
                        <a:latin typeface="Cambria Math" panose="02040503050406030204" pitchFamily="18" charset="0"/>
                      </a:rPr>
                      <m:t>;</m:t>
                    </m:r>
                  </m:oMath>
                </a14:m>
                <a:endParaRPr lang="de-DE" sz="2200" dirty="0" smtClean="0"/>
              </a:p>
              <a:p>
                <a:pPr marL="344487" lvl="1" indent="0">
                  <a:buNone/>
                </a:pPr>
                <a:r>
                  <a:rPr lang="de-DE" sz="2200" dirty="0" smtClean="0"/>
                  <a:t>Liegt dieser Punkt außerhalb der Kapazitätsgrenze, so bildet diese die optimale Outputmenge, sofern die erste Bedingung gegeben ist.</a:t>
                </a:r>
                <a:endParaRPr lang="de-DE" sz="2200" dirty="0"/>
              </a:p>
            </p:txBody>
          </p:sp>
        </mc:Choice>
        <mc:Fallback xmlns="">
          <p:sp>
            <p:nvSpPr>
              <p:cNvPr id="5" name="Inhaltsplatzhalter 4"/>
              <p:cNvSpPr>
                <a:spLocks noGrp="1" noRot="1" noChangeAspect="1" noMove="1" noResize="1" noEditPoints="1" noAdjustHandles="1" noChangeArrowheads="1" noChangeShapeType="1" noTextEdit="1"/>
              </p:cNvSpPr>
              <p:nvPr>
                <p:ph idx="1"/>
              </p:nvPr>
            </p:nvSpPr>
            <p:spPr>
              <a:xfrm>
                <a:off x="572641" y="2061418"/>
                <a:ext cx="8556823" cy="4679950"/>
              </a:xfrm>
              <a:blipFill rotWithShape="0">
                <a:blip r:embed="rId2"/>
                <a:stretch>
                  <a:fillRect l="-783" t="-781"/>
                </a:stretch>
              </a:blipFill>
            </p:spPr>
            <p:txBody>
              <a:bodyPr/>
              <a:lstStyle/>
              <a:p>
                <a:r>
                  <a:rPr lang="de-DE">
                    <a:noFill/>
                  </a:rPr>
                  <a:t> </a:t>
                </a:r>
              </a:p>
            </p:txBody>
          </p:sp>
        </mc:Fallback>
      </mc:AlternateContent>
      <p:sp>
        <p:nvSpPr>
          <p:cNvPr id="3" name="Foliennummernplatzhalter 2"/>
          <p:cNvSpPr>
            <a:spLocks noGrp="1"/>
          </p:cNvSpPr>
          <p:nvPr>
            <p:ph type="sldNum" sz="quarter" idx="10"/>
          </p:nvPr>
        </p:nvSpPr>
        <p:spPr/>
        <p:txBody>
          <a:bodyPr/>
          <a:lstStyle/>
          <a:p>
            <a:pPr>
              <a:defRPr/>
            </a:pPr>
            <a:fld id="{47231A39-D3E8-4871-AAE6-385FA35087B2}" type="slidenum">
              <a:rPr lang="de-DE" altLang="de-DE" smtClean="0"/>
              <a:pPr>
                <a:defRPr/>
              </a:pPr>
              <a:t>45</a:t>
            </a:fld>
            <a:endParaRPr lang="de-DE" altLang="de-DE"/>
          </a:p>
        </p:txBody>
      </p:sp>
      <p:sp>
        <p:nvSpPr>
          <p:cNvPr id="4" name="Fußzeilenplatzhalter 3"/>
          <p:cNvSpPr>
            <a:spLocks noGrp="1"/>
          </p:cNvSpPr>
          <p:nvPr>
            <p:ph type="ftr" sz="quarter" idx="11"/>
          </p:nvPr>
        </p:nvSpPr>
        <p:spPr/>
        <p:txBody>
          <a:bodyPr/>
          <a:lstStyle/>
          <a:p>
            <a:pPr>
              <a:defRPr/>
            </a:pPr>
            <a:r>
              <a:rPr lang="de-DE" smtClean="0"/>
              <a:t>© Anselm Dohle-Beltinger 2017</a:t>
            </a:r>
            <a:endParaRPr lang="de-DE"/>
          </a:p>
        </p:txBody>
      </p:sp>
      <p:sp>
        <p:nvSpPr>
          <p:cNvPr id="6" name="Textfeld 22"/>
          <p:cNvSpPr txBox="1">
            <a:spLocks noChangeArrowheads="1"/>
          </p:cNvSpPr>
          <p:nvPr/>
        </p:nvSpPr>
        <p:spPr bwMode="auto">
          <a:xfrm>
            <a:off x="7381875" y="0"/>
            <a:ext cx="2071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dirty="0" smtClean="0">
                <a:solidFill>
                  <a:srgbClr val="FF9900"/>
                </a:solidFill>
              </a:rPr>
              <a:t>5.4.7</a:t>
            </a:r>
            <a:endParaRPr lang="de-DE" altLang="de-DE" sz="2800" b="1" dirty="0">
              <a:solidFill>
                <a:srgbClr val="FF9900"/>
              </a:solidFill>
            </a:endParaRPr>
          </a:p>
        </p:txBody>
      </p:sp>
    </p:spTree>
    <p:extLst>
      <p:ext uri="{BB962C8B-B14F-4D97-AF65-F5344CB8AC3E}">
        <p14:creationId xmlns:p14="http://schemas.microsoft.com/office/powerpoint/2010/main" val="29062300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Der maximale Gewinn bei </a:t>
            </a:r>
            <a:br>
              <a:rPr lang="de-DE" dirty="0" smtClean="0"/>
            </a:br>
            <a:r>
              <a:rPr lang="de-DE" dirty="0" smtClean="0"/>
              <a:t>veränderlichen Preisen</a:t>
            </a:r>
            <a:endParaRPr lang="de-DE" dirty="0"/>
          </a:p>
        </p:txBody>
      </p:sp>
      <p:sp>
        <p:nvSpPr>
          <p:cNvPr id="3" name="Foliennummernplatzhalter 2"/>
          <p:cNvSpPr>
            <a:spLocks noGrp="1"/>
          </p:cNvSpPr>
          <p:nvPr>
            <p:ph type="sldNum" sz="quarter" idx="10"/>
          </p:nvPr>
        </p:nvSpPr>
        <p:spPr/>
        <p:txBody>
          <a:bodyPr/>
          <a:lstStyle/>
          <a:p>
            <a:pPr>
              <a:defRPr/>
            </a:pPr>
            <a:fld id="{47231A39-D3E8-4871-AAE6-385FA35087B2}" type="slidenum">
              <a:rPr lang="de-DE" altLang="de-DE" smtClean="0"/>
              <a:pPr>
                <a:defRPr/>
              </a:pPr>
              <a:t>46</a:t>
            </a:fld>
            <a:endParaRPr lang="de-DE" altLang="de-DE"/>
          </a:p>
        </p:txBody>
      </p:sp>
      <p:sp>
        <p:nvSpPr>
          <p:cNvPr id="4" name="Fußzeilenplatzhalter 3"/>
          <p:cNvSpPr>
            <a:spLocks noGrp="1"/>
          </p:cNvSpPr>
          <p:nvPr>
            <p:ph type="ftr" sz="quarter" idx="11"/>
          </p:nvPr>
        </p:nvSpPr>
        <p:spPr/>
        <p:txBody>
          <a:bodyPr/>
          <a:lstStyle/>
          <a:p>
            <a:pPr>
              <a:defRPr/>
            </a:pPr>
            <a:r>
              <a:rPr lang="de-DE" smtClean="0"/>
              <a:t>© Anselm Dohle-Beltinger 2017</a:t>
            </a:r>
            <a:endParaRPr lang="de-DE"/>
          </a:p>
        </p:txBody>
      </p:sp>
      <p:sp>
        <p:nvSpPr>
          <p:cNvPr id="5" name="Textfeld 4"/>
          <p:cNvSpPr txBox="1"/>
          <p:nvPr/>
        </p:nvSpPr>
        <p:spPr>
          <a:xfrm>
            <a:off x="508000" y="1844824"/>
            <a:ext cx="2500784" cy="4708981"/>
          </a:xfrm>
          <a:prstGeom prst="rect">
            <a:avLst/>
          </a:prstGeom>
          <a:noFill/>
        </p:spPr>
        <p:txBody>
          <a:bodyPr wrap="square" rtlCol="0">
            <a:spAutoFit/>
          </a:bodyPr>
          <a:lstStyle/>
          <a:p>
            <a:r>
              <a:rPr lang="de-DE" sz="2000" dirty="0" smtClean="0"/>
              <a:t>Bei linearen und steigenden Skalenerträgen in der Produktions-funktion ist unabhängig von der Höhe des Preises dann, wenn innerhalb der Kapazitätsgrenze der Break-even erreicht wird, das Gewinnmaximum immer an der Kapazitätsgrenze</a:t>
            </a:r>
            <a:endParaRPr lang="de-DE" sz="2000" dirty="0"/>
          </a:p>
        </p:txBody>
      </p:sp>
      <p:cxnSp>
        <p:nvCxnSpPr>
          <p:cNvPr id="13" name="Gerade Verbindung mit Pfeil 12"/>
          <p:cNvCxnSpPr/>
          <p:nvPr/>
        </p:nvCxnSpPr>
        <p:spPr bwMode="auto">
          <a:xfrm flipV="1">
            <a:off x="4160912" y="1916832"/>
            <a:ext cx="0" cy="3960440"/>
          </a:xfrm>
          <a:prstGeom prst="straightConnector1">
            <a:avLst/>
          </a:prstGeom>
          <a:solidFill>
            <a:srgbClr val="0099FF"/>
          </a:solidFill>
          <a:ln w="9525" cap="flat" cmpd="sng" algn="ctr">
            <a:solidFill>
              <a:schemeClr val="tx1"/>
            </a:solidFill>
            <a:prstDash val="solid"/>
            <a:round/>
            <a:headEnd type="none" w="med" len="med"/>
            <a:tailEnd type="triangle"/>
          </a:ln>
          <a:effectLst/>
        </p:spPr>
      </p:cxnSp>
      <p:cxnSp>
        <p:nvCxnSpPr>
          <p:cNvPr id="15" name="Gerade Verbindung mit Pfeil 14"/>
          <p:cNvCxnSpPr/>
          <p:nvPr/>
        </p:nvCxnSpPr>
        <p:spPr bwMode="auto">
          <a:xfrm>
            <a:off x="4160912" y="5877272"/>
            <a:ext cx="4608512" cy="0"/>
          </a:xfrm>
          <a:prstGeom prst="straightConnector1">
            <a:avLst/>
          </a:prstGeom>
          <a:solidFill>
            <a:srgbClr val="0099FF"/>
          </a:solidFill>
          <a:ln w="9525" cap="flat" cmpd="sng" algn="ctr">
            <a:solidFill>
              <a:schemeClr val="tx1"/>
            </a:solidFill>
            <a:prstDash val="solid"/>
            <a:round/>
            <a:headEnd type="none" w="med" len="med"/>
            <a:tailEnd type="triangle"/>
          </a:ln>
          <a:effectLst/>
        </p:spPr>
      </p:cxnSp>
      <p:sp>
        <p:nvSpPr>
          <p:cNvPr id="16" name="Textfeld 15"/>
          <p:cNvSpPr txBox="1"/>
          <p:nvPr/>
        </p:nvSpPr>
        <p:spPr>
          <a:xfrm>
            <a:off x="3584848" y="1844824"/>
            <a:ext cx="504056" cy="1200329"/>
          </a:xfrm>
          <a:prstGeom prst="rect">
            <a:avLst/>
          </a:prstGeom>
          <a:noFill/>
        </p:spPr>
        <p:txBody>
          <a:bodyPr wrap="square" rtlCol="0">
            <a:spAutoFit/>
          </a:bodyPr>
          <a:lstStyle/>
          <a:p>
            <a:r>
              <a:rPr lang="de-DE" dirty="0" smtClean="0">
                <a:solidFill>
                  <a:srgbClr val="0099FF"/>
                </a:solidFill>
              </a:rPr>
              <a:t>E</a:t>
            </a:r>
            <a:r>
              <a:rPr lang="de-DE" dirty="0" smtClean="0"/>
              <a:t/>
            </a:r>
            <a:br>
              <a:rPr lang="de-DE" dirty="0" smtClean="0"/>
            </a:br>
            <a:r>
              <a:rPr lang="de-DE" dirty="0" smtClean="0">
                <a:solidFill>
                  <a:srgbClr val="FF0000"/>
                </a:solidFill>
              </a:rPr>
              <a:t>K</a:t>
            </a:r>
            <a:r>
              <a:rPr lang="de-DE" dirty="0" smtClean="0"/>
              <a:t/>
            </a:r>
            <a:br>
              <a:rPr lang="de-DE" dirty="0" smtClean="0"/>
            </a:br>
            <a:r>
              <a:rPr lang="de-DE" dirty="0" smtClean="0">
                <a:solidFill>
                  <a:srgbClr val="33CC33"/>
                </a:solidFill>
              </a:rPr>
              <a:t>G</a:t>
            </a:r>
            <a:endParaRPr lang="de-DE" dirty="0">
              <a:solidFill>
                <a:srgbClr val="33CC33"/>
              </a:solidFill>
            </a:endParaRPr>
          </a:p>
        </p:txBody>
      </p:sp>
      <p:sp>
        <p:nvSpPr>
          <p:cNvPr id="17" name="Textfeld 16"/>
          <p:cNvSpPr txBox="1"/>
          <p:nvPr/>
        </p:nvSpPr>
        <p:spPr>
          <a:xfrm>
            <a:off x="8481392" y="5805264"/>
            <a:ext cx="432048" cy="461665"/>
          </a:xfrm>
          <a:prstGeom prst="rect">
            <a:avLst/>
          </a:prstGeom>
          <a:noFill/>
        </p:spPr>
        <p:txBody>
          <a:bodyPr wrap="square" rtlCol="0">
            <a:spAutoFit/>
          </a:bodyPr>
          <a:lstStyle/>
          <a:p>
            <a:r>
              <a:rPr lang="de-DE" dirty="0" smtClean="0"/>
              <a:t>x</a:t>
            </a:r>
            <a:endParaRPr lang="de-DE" dirty="0"/>
          </a:p>
        </p:txBody>
      </p:sp>
      <p:sp>
        <p:nvSpPr>
          <p:cNvPr id="18" name="Textfeld 17"/>
          <p:cNvSpPr txBox="1"/>
          <p:nvPr/>
        </p:nvSpPr>
        <p:spPr>
          <a:xfrm>
            <a:off x="4808984" y="6036096"/>
            <a:ext cx="3456384" cy="461665"/>
          </a:xfrm>
          <a:prstGeom prst="rect">
            <a:avLst/>
          </a:prstGeom>
          <a:noFill/>
        </p:spPr>
        <p:txBody>
          <a:bodyPr wrap="square" rtlCol="0">
            <a:spAutoFit/>
          </a:bodyPr>
          <a:lstStyle/>
          <a:p>
            <a:r>
              <a:rPr lang="de-DE" dirty="0" smtClean="0"/>
              <a:t>Sinkende Skalenerträge</a:t>
            </a:r>
            <a:endParaRPr lang="de-DE" dirty="0"/>
          </a:p>
        </p:txBody>
      </p:sp>
      <p:cxnSp>
        <p:nvCxnSpPr>
          <p:cNvPr id="20" name="Gerader Verbinder 19"/>
          <p:cNvCxnSpPr/>
          <p:nvPr/>
        </p:nvCxnSpPr>
        <p:spPr bwMode="auto">
          <a:xfrm flipV="1">
            <a:off x="4160912" y="2348880"/>
            <a:ext cx="4608512" cy="3528392"/>
          </a:xfrm>
          <a:prstGeom prst="line">
            <a:avLst/>
          </a:prstGeom>
          <a:solidFill>
            <a:srgbClr val="0099FF"/>
          </a:solidFill>
          <a:ln w="22225" cap="flat" cmpd="sng" algn="ctr">
            <a:solidFill>
              <a:srgbClr val="0099FF"/>
            </a:solidFill>
            <a:prstDash val="solid"/>
            <a:round/>
            <a:headEnd type="none" w="med" len="med"/>
            <a:tailEnd type="none" w="med" len="med"/>
          </a:ln>
          <a:effectLst/>
        </p:spPr>
      </p:cxnSp>
      <p:cxnSp>
        <p:nvCxnSpPr>
          <p:cNvPr id="22" name="Gerader Verbinder 21"/>
          <p:cNvCxnSpPr/>
          <p:nvPr/>
        </p:nvCxnSpPr>
        <p:spPr bwMode="auto">
          <a:xfrm flipV="1">
            <a:off x="4160912" y="1916832"/>
            <a:ext cx="3672408" cy="3960440"/>
          </a:xfrm>
          <a:prstGeom prst="line">
            <a:avLst/>
          </a:prstGeom>
          <a:solidFill>
            <a:srgbClr val="0099FF"/>
          </a:solidFill>
          <a:ln w="22225" cap="flat" cmpd="sng" algn="ctr">
            <a:solidFill>
              <a:srgbClr val="0099FF"/>
            </a:solidFill>
            <a:prstDash val="solid"/>
            <a:round/>
            <a:headEnd type="none" w="med" len="med"/>
            <a:tailEnd type="none" w="med" len="med"/>
          </a:ln>
          <a:effectLst/>
        </p:spPr>
      </p:cxnSp>
      <p:sp>
        <p:nvSpPr>
          <p:cNvPr id="23" name="Freihandform 22"/>
          <p:cNvSpPr/>
          <p:nvPr/>
        </p:nvSpPr>
        <p:spPr bwMode="auto">
          <a:xfrm>
            <a:off x="7605346" y="2171699"/>
            <a:ext cx="650631" cy="553915"/>
          </a:xfrm>
          <a:custGeom>
            <a:avLst/>
            <a:gdLst>
              <a:gd name="connsiteX0" fmla="*/ 0 w 694592"/>
              <a:gd name="connsiteY0" fmla="*/ 0 h 518746"/>
              <a:gd name="connsiteX1" fmla="*/ 483577 w 694592"/>
              <a:gd name="connsiteY1" fmla="*/ 131885 h 518746"/>
              <a:gd name="connsiteX2" fmla="*/ 694592 w 694592"/>
              <a:gd name="connsiteY2" fmla="*/ 518746 h 518746"/>
              <a:gd name="connsiteX0" fmla="*/ 0 w 650631"/>
              <a:gd name="connsiteY0" fmla="*/ 0 h 553915"/>
              <a:gd name="connsiteX1" fmla="*/ 439616 w 650631"/>
              <a:gd name="connsiteY1" fmla="*/ 167054 h 553915"/>
              <a:gd name="connsiteX2" fmla="*/ 650631 w 650631"/>
              <a:gd name="connsiteY2" fmla="*/ 553915 h 553915"/>
            </a:gdLst>
            <a:ahLst/>
            <a:cxnLst>
              <a:cxn ang="0">
                <a:pos x="connsiteX0" y="connsiteY0"/>
              </a:cxn>
              <a:cxn ang="0">
                <a:pos x="connsiteX1" y="connsiteY1"/>
              </a:cxn>
              <a:cxn ang="0">
                <a:pos x="connsiteX2" y="connsiteY2"/>
              </a:cxn>
            </a:cxnLst>
            <a:rect l="l" t="t" r="r" b="b"/>
            <a:pathLst>
              <a:path w="650631" h="553915">
                <a:moveTo>
                  <a:pt x="0" y="0"/>
                </a:moveTo>
                <a:cubicBezTo>
                  <a:pt x="183906" y="22713"/>
                  <a:pt x="331178" y="74735"/>
                  <a:pt x="439616" y="167054"/>
                </a:cubicBezTo>
                <a:cubicBezTo>
                  <a:pt x="548054" y="259373"/>
                  <a:pt x="615462" y="492369"/>
                  <a:pt x="650631" y="553915"/>
                </a:cubicBezTo>
              </a:path>
            </a:pathLst>
          </a:custGeom>
          <a:noFill/>
          <a:ln w="9525" cap="flat" cmpd="sng" algn="ctr">
            <a:solidFill>
              <a:schemeClr val="tx1"/>
            </a:solidFill>
            <a:prstDash val="solid"/>
            <a:round/>
            <a:headEnd type="triangle" w="med" len="med"/>
            <a:tailEnd type="triangl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sp>
        <p:nvSpPr>
          <p:cNvPr id="24" name="Textfeld 23"/>
          <p:cNvSpPr txBox="1"/>
          <p:nvPr/>
        </p:nvSpPr>
        <p:spPr>
          <a:xfrm>
            <a:off x="7833320" y="1628775"/>
            <a:ext cx="648072" cy="461665"/>
          </a:xfrm>
          <a:prstGeom prst="rect">
            <a:avLst/>
          </a:prstGeom>
          <a:noFill/>
        </p:spPr>
        <p:txBody>
          <a:bodyPr wrap="square" rtlCol="0">
            <a:spAutoFit/>
          </a:bodyPr>
          <a:lstStyle/>
          <a:p>
            <a:r>
              <a:rPr lang="de-DE" dirty="0" smtClean="0">
                <a:solidFill>
                  <a:srgbClr val="0099FF"/>
                </a:solidFill>
              </a:rPr>
              <a:t>E</a:t>
            </a:r>
            <a:r>
              <a:rPr lang="de-DE" baseline="-25000" dirty="0" smtClean="0">
                <a:solidFill>
                  <a:srgbClr val="0099FF"/>
                </a:solidFill>
              </a:rPr>
              <a:t>2</a:t>
            </a:r>
            <a:endParaRPr lang="de-DE" dirty="0">
              <a:solidFill>
                <a:srgbClr val="0099FF"/>
              </a:solidFill>
            </a:endParaRPr>
          </a:p>
        </p:txBody>
      </p:sp>
      <p:sp>
        <p:nvSpPr>
          <p:cNvPr id="25" name="Textfeld 24"/>
          <p:cNvSpPr txBox="1"/>
          <p:nvPr/>
        </p:nvSpPr>
        <p:spPr>
          <a:xfrm>
            <a:off x="8769424" y="2186053"/>
            <a:ext cx="648072" cy="461665"/>
          </a:xfrm>
          <a:prstGeom prst="rect">
            <a:avLst/>
          </a:prstGeom>
          <a:noFill/>
        </p:spPr>
        <p:txBody>
          <a:bodyPr wrap="square" rtlCol="0">
            <a:spAutoFit/>
          </a:bodyPr>
          <a:lstStyle/>
          <a:p>
            <a:r>
              <a:rPr lang="de-DE" dirty="0" smtClean="0">
                <a:solidFill>
                  <a:srgbClr val="0099FF"/>
                </a:solidFill>
              </a:rPr>
              <a:t>E</a:t>
            </a:r>
            <a:r>
              <a:rPr lang="de-DE" baseline="-25000" dirty="0" smtClean="0">
                <a:solidFill>
                  <a:srgbClr val="0099FF"/>
                </a:solidFill>
              </a:rPr>
              <a:t>1</a:t>
            </a:r>
            <a:endParaRPr lang="de-DE" dirty="0">
              <a:solidFill>
                <a:srgbClr val="0099FF"/>
              </a:solidFill>
            </a:endParaRPr>
          </a:p>
        </p:txBody>
      </p:sp>
      <p:sp>
        <p:nvSpPr>
          <p:cNvPr id="26" name="Textfeld 25"/>
          <p:cNvSpPr txBox="1"/>
          <p:nvPr/>
        </p:nvSpPr>
        <p:spPr>
          <a:xfrm>
            <a:off x="7829908" y="1458609"/>
            <a:ext cx="2148291" cy="338554"/>
          </a:xfrm>
          <a:prstGeom prst="rect">
            <a:avLst/>
          </a:prstGeom>
          <a:noFill/>
        </p:spPr>
        <p:txBody>
          <a:bodyPr wrap="square" rtlCol="0">
            <a:spAutoFit/>
          </a:bodyPr>
          <a:lstStyle/>
          <a:p>
            <a:r>
              <a:rPr lang="de-DE" sz="1600" dirty="0" smtClean="0"/>
              <a:t>Preis/Stück bei E</a:t>
            </a:r>
            <a:r>
              <a:rPr lang="de-DE" sz="1600" baseline="-25000" dirty="0" smtClean="0"/>
              <a:t>2</a:t>
            </a:r>
            <a:r>
              <a:rPr lang="de-DE" sz="1600" dirty="0" smtClean="0"/>
              <a:t>&gt;E</a:t>
            </a:r>
            <a:r>
              <a:rPr lang="de-DE" sz="1600" baseline="-25000" dirty="0" smtClean="0"/>
              <a:t>1</a:t>
            </a:r>
            <a:endParaRPr lang="de-DE" sz="1600" dirty="0"/>
          </a:p>
        </p:txBody>
      </p:sp>
      <p:sp>
        <p:nvSpPr>
          <p:cNvPr id="27" name="Freihandform 26"/>
          <p:cNvSpPr/>
          <p:nvPr/>
        </p:nvSpPr>
        <p:spPr bwMode="auto">
          <a:xfrm>
            <a:off x="4167554" y="1608992"/>
            <a:ext cx="3692769" cy="3657600"/>
          </a:xfrm>
          <a:custGeom>
            <a:avLst/>
            <a:gdLst>
              <a:gd name="connsiteX0" fmla="*/ 0 w 3692769"/>
              <a:gd name="connsiteY0" fmla="*/ 3657600 h 3657600"/>
              <a:gd name="connsiteX1" fmla="*/ 2628900 w 3692769"/>
              <a:gd name="connsiteY1" fmla="*/ 2875085 h 3657600"/>
              <a:gd name="connsiteX2" fmla="*/ 3692769 w 3692769"/>
              <a:gd name="connsiteY2" fmla="*/ 0 h 3657600"/>
              <a:gd name="connsiteX0" fmla="*/ 0 w 3692769"/>
              <a:gd name="connsiteY0" fmla="*/ 3657600 h 3657600"/>
              <a:gd name="connsiteX1" fmla="*/ 2628900 w 3692769"/>
              <a:gd name="connsiteY1" fmla="*/ 2875085 h 3657600"/>
              <a:gd name="connsiteX2" fmla="*/ 3692769 w 3692769"/>
              <a:gd name="connsiteY2" fmla="*/ 0 h 3657600"/>
              <a:gd name="connsiteX0" fmla="*/ 0 w 3692769"/>
              <a:gd name="connsiteY0" fmla="*/ 3657600 h 3657600"/>
              <a:gd name="connsiteX1" fmla="*/ 2628900 w 3692769"/>
              <a:gd name="connsiteY1" fmla="*/ 2875085 h 3657600"/>
              <a:gd name="connsiteX2" fmla="*/ 3692769 w 3692769"/>
              <a:gd name="connsiteY2" fmla="*/ 0 h 3657600"/>
            </a:gdLst>
            <a:ahLst/>
            <a:cxnLst>
              <a:cxn ang="0">
                <a:pos x="connsiteX0" y="connsiteY0"/>
              </a:cxn>
              <a:cxn ang="0">
                <a:pos x="connsiteX1" y="connsiteY1"/>
              </a:cxn>
              <a:cxn ang="0">
                <a:pos x="connsiteX2" y="connsiteY2"/>
              </a:cxn>
            </a:cxnLst>
            <a:rect l="l" t="t" r="r" b="b"/>
            <a:pathLst>
              <a:path w="3692769" h="3657600">
                <a:moveTo>
                  <a:pt x="0" y="3657600"/>
                </a:moveTo>
                <a:cubicBezTo>
                  <a:pt x="1560634" y="3588726"/>
                  <a:pt x="2013439" y="3484685"/>
                  <a:pt x="2628900" y="2875085"/>
                </a:cubicBezTo>
                <a:cubicBezTo>
                  <a:pt x="3244362" y="2265485"/>
                  <a:pt x="3582865" y="1132742"/>
                  <a:pt x="3692769" y="0"/>
                </a:cubicBezTo>
              </a:path>
            </a:pathLst>
          </a:custGeom>
          <a:noFill/>
          <a:ln w="22225" cap="flat" cmpd="sng" algn="ctr">
            <a:solidFill>
              <a:srgbClr val="FF0000"/>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sp>
        <p:nvSpPr>
          <p:cNvPr id="28" name="Textfeld 27"/>
          <p:cNvSpPr txBox="1"/>
          <p:nvPr/>
        </p:nvSpPr>
        <p:spPr>
          <a:xfrm>
            <a:off x="7905328" y="2060848"/>
            <a:ext cx="1584176" cy="307777"/>
          </a:xfrm>
          <a:prstGeom prst="rect">
            <a:avLst/>
          </a:prstGeom>
          <a:noFill/>
        </p:spPr>
        <p:txBody>
          <a:bodyPr wrap="square" rtlCol="0">
            <a:spAutoFit/>
          </a:bodyPr>
          <a:lstStyle/>
          <a:p>
            <a:r>
              <a:rPr lang="de-DE" sz="1400" dirty="0" smtClean="0"/>
              <a:t>Preisänderung</a:t>
            </a:r>
            <a:endParaRPr lang="de-DE" sz="1400" dirty="0"/>
          </a:p>
        </p:txBody>
      </p:sp>
      <p:cxnSp>
        <p:nvCxnSpPr>
          <p:cNvPr id="29" name="Gerader Verbinder 28"/>
          <p:cNvCxnSpPr/>
          <p:nvPr/>
        </p:nvCxnSpPr>
        <p:spPr bwMode="auto">
          <a:xfrm flipV="1">
            <a:off x="4854616" y="2501280"/>
            <a:ext cx="4608512" cy="3528392"/>
          </a:xfrm>
          <a:prstGeom prst="line">
            <a:avLst/>
          </a:prstGeom>
          <a:solidFill>
            <a:srgbClr val="0099FF"/>
          </a:solidFill>
          <a:ln w="12700" cap="flat" cmpd="sng" algn="ctr">
            <a:gradFill flip="none" rotWithShape="1">
              <a:gsLst>
                <a:gs pos="2000">
                  <a:srgbClr val="0099FF"/>
                </a:gs>
                <a:gs pos="100000">
                  <a:srgbClr val="FF0000"/>
                </a:gs>
              </a:gsLst>
              <a:lin ang="2700000" scaled="1"/>
              <a:tileRect/>
            </a:gradFill>
            <a:prstDash val="dash"/>
            <a:round/>
            <a:headEnd type="none" w="med" len="med"/>
            <a:tailEnd type="none" w="med" len="med"/>
          </a:ln>
          <a:effectLst/>
        </p:spPr>
      </p:cxnSp>
      <mc:AlternateContent xmlns:mc="http://schemas.openxmlformats.org/markup-compatibility/2006" xmlns:a14="http://schemas.microsoft.com/office/drawing/2010/main">
        <mc:Choice Requires="a14">
          <p:sp>
            <p:nvSpPr>
              <p:cNvPr id="30" name="Textfeld 29"/>
              <p:cNvSpPr txBox="1"/>
              <p:nvPr/>
            </p:nvSpPr>
            <p:spPr>
              <a:xfrm>
                <a:off x="8625408" y="2852936"/>
                <a:ext cx="1224136" cy="5013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de-DE" sz="1400" i="1" smtClean="0">
                              <a:latin typeface="Cambria Math" panose="02040503050406030204" pitchFamily="18" charset="0"/>
                            </a:rPr>
                          </m:ctrlPr>
                        </m:fPr>
                        <m:num>
                          <m:r>
                            <a:rPr lang="de-DE" sz="1400" i="1" smtClean="0">
                              <a:latin typeface="Cambria Math" panose="02040503050406030204" pitchFamily="18" charset="0"/>
                            </a:rPr>
                            <m:t>𝑑</m:t>
                          </m:r>
                          <m:sSub>
                            <m:sSubPr>
                              <m:ctrlPr>
                                <a:rPr lang="de-DE" sz="1400" i="1" smtClean="0">
                                  <a:latin typeface="Cambria Math" panose="02040503050406030204" pitchFamily="18" charset="0"/>
                                </a:rPr>
                              </m:ctrlPr>
                            </m:sSubPr>
                            <m:e>
                              <m:r>
                                <a:rPr lang="de-DE" sz="1400" b="0" i="1" smtClean="0">
                                  <a:latin typeface="Cambria Math" panose="02040503050406030204" pitchFamily="18" charset="0"/>
                                </a:rPr>
                                <m:t>𝐸</m:t>
                              </m:r>
                            </m:e>
                            <m:sub>
                              <m:r>
                                <a:rPr lang="de-DE" sz="1400" b="0" i="1" smtClean="0">
                                  <a:latin typeface="Cambria Math" panose="02040503050406030204" pitchFamily="18" charset="0"/>
                                </a:rPr>
                                <m:t>1</m:t>
                              </m:r>
                            </m:sub>
                          </m:sSub>
                        </m:num>
                        <m:den>
                          <m:r>
                            <a:rPr lang="de-DE" sz="1400" i="1" smtClean="0">
                              <a:latin typeface="Cambria Math" panose="02040503050406030204" pitchFamily="18" charset="0"/>
                            </a:rPr>
                            <m:t>𝑑𝑥</m:t>
                          </m:r>
                        </m:den>
                      </m:f>
                      <m:r>
                        <a:rPr lang="de-DE" sz="1400" b="0" i="1" smtClean="0">
                          <a:latin typeface="Cambria Math" panose="02040503050406030204" pitchFamily="18" charset="0"/>
                        </a:rPr>
                        <m:t>=</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𝑑𝐾</m:t>
                          </m:r>
                        </m:num>
                        <m:den>
                          <m:r>
                            <a:rPr lang="de-DE" sz="1400" b="0" i="1" smtClean="0">
                              <a:latin typeface="Cambria Math" panose="02040503050406030204" pitchFamily="18" charset="0"/>
                            </a:rPr>
                            <m:t>𝑑𝑥</m:t>
                          </m:r>
                        </m:den>
                      </m:f>
                    </m:oMath>
                  </m:oMathPara>
                </a14:m>
                <a:endParaRPr lang="de-DE" sz="1400" dirty="0"/>
              </a:p>
            </p:txBody>
          </p:sp>
        </mc:Choice>
        <mc:Fallback xmlns="">
          <p:sp>
            <p:nvSpPr>
              <p:cNvPr id="30" name="Textfeld 29"/>
              <p:cNvSpPr txBox="1">
                <a:spLocks noRot="1" noChangeAspect="1" noMove="1" noResize="1" noEditPoints="1" noAdjustHandles="1" noChangeArrowheads="1" noChangeShapeType="1" noTextEdit="1"/>
              </p:cNvSpPr>
              <p:nvPr/>
            </p:nvSpPr>
            <p:spPr>
              <a:xfrm>
                <a:off x="8625408" y="2852936"/>
                <a:ext cx="1224136" cy="501356"/>
              </a:xfrm>
              <a:prstGeom prst="rect">
                <a:avLst/>
              </a:prstGeom>
              <a:blipFill rotWithShape="0">
                <a:blip r:embed="rId2"/>
                <a:stretch>
                  <a:fillRect b="-2439"/>
                </a:stretch>
              </a:blipFill>
            </p:spPr>
            <p:txBody>
              <a:bodyPr/>
              <a:lstStyle/>
              <a:p>
                <a:r>
                  <a:rPr lang="de-DE">
                    <a:noFill/>
                  </a:rPr>
                  <a:t> </a:t>
                </a:r>
              </a:p>
            </p:txBody>
          </p:sp>
        </mc:Fallback>
      </mc:AlternateContent>
      <p:cxnSp>
        <p:nvCxnSpPr>
          <p:cNvPr id="32" name="Gerade Verbindung mit Pfeil 31"/>
          <p:cNvCxnSpPr/>
          <p:nvPr/>
        </p:nvCxnSpPr>
        <p:spPr bwMode="auto">
          <a:xfrm flipV="1">
            <a:off x="6537176" y="4050696"/>
            <a:ext cx="0" cy="648072"/>
          </a:xfrm>
          <a:prstGeom prst="straightConnector1">
            <a:avLst/>
          </a:prstGeom>
          <a:solidFill>
            <a:srgbClr val="0099FF"/>
          </a:solidFill>
          <a:ln w="22225" cap="flat" cmpd="sng" algn="ctr">
            <a:solidFill>
              <a:srgbClr val="33CC33"/>
            </a:solidFill>
            <a:prstDash val="solid"/>
            <a:round/>
            <a:headEnd type="triangle" w="med" len="med"/>
            <a:tailEnd type="triangle"/>
          </a:ln>
          <a:effectLst/>
        </p:spPr>
      </p:cxnSp>
      <p:cxnSp>
        <p:nvCxnSpPr>
          <p:cNvPr id="33" name="Gerader Verbinder 32"/>
          <p:cNvCxnSpPr/>
          <p:nvPr/>
        </p:nvCxnSpPr>
        <p:spPr bwMode="auto">
          <a:xfrm flipV="1">
            <a:off x="5229127" y="2234229"/>
            <a:ext cx="3672408" cy="3960440"/>
          </a:xfrm>
          <a:prstGeom prst="line">
            <a:avLst/>
          </a:prstGeom>
          <a:solidFill>
            <a:srgbClr val="0099FF"/>
          </a:solidFill>
          <a:ln w="12700" cap="flat" cmpd="sng" algn="ctr">
            <a:gradFill flip="none" rotWithShape="1">
              <a:gsLst>
                <a:gs pos="2000">
                  <a:srgbClr val="0099FF"/>
                </a:gs>
                <a:gs pos="100000">
                  <a:srgbClr val="FF0000"/>
                </a:gs>
              </a:gsLst>
              <a:lin ang="2700000" scaled="1"/>
              <a:tileRect/>
            </a:gradFill>
            <a:prstDash val="dash"/>
            <a:round/>
            <a:headEnd type="none" w="med" len="med"/>
            <a:tailEnd type="none" w="med" len="med"/>
          </a:ln>
          <a:effectLst/>
        </p:spPr>
      </p:cxnSp>
      <mc:AlternateContent xmlns:mc="http://schemas.openxmlformats.org/markup-compatibility/2006" xmlns:a14="http://schemas.microsoft.com/office/drawing/2010/main">
        <mc:Choice Requires="a14">
          <p:sp>
            <p:nvSpPr>
              <p:cNvPr id="34" name="Textfeld 33"/>
              <p:cNvSpPr txBox="1"/>
              <p:nvPr/>
            </p:nvSpPr>
            <p:spPr>
              <a:xfrm>
                <a:off x="5622332" y="5405892"/>
                <a:ext cx="1224136" cy="5013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de-DE" sz="1400" i="1" smtClean="0">
                              <a:latin typeface="Cambria Math" panose="02040503050406030204" pitchFamily="18" charset="0"/>
                            </a:rPr>
                          </m:ctrlPr>
                        </m:fPr>
                        <m:num>
                          <m:r>
                            <a:rPr lang="de-DE" sz="1400" i="1" smtClean="0">
                              <a:latin typeface="Cambria Math" panose="02040503050406030204" pitchFamily="18" charset="0"/>
                            </a:rPr>
                            <m:t>𝑑</m:t>
                          </m:r>
                          <m:sSub>
                            <m:sSubPr>
                              <m:ctrlPr>
                                <a:rPr lang="de-DE" sz="1400" i="1" smtClean="0">
                                  <a:latin typeface="Cambria Math" panose="02040503050406030204" pitchFamily="18" charset="0"/>
                                </a:rPr>
                              </m:ctrlPr>
                            </m:sSubPr>
                            <m:e>
                              <m:r>
                                <a:rPr lang="de-DE" sz="1400" b="0" i="1" smtClean="0">
                                  <a:latin typeface="Cambria Math" panose="02040503050406030204" pitchFamily="18" charset="0"/>
                                </a:rPr>
                                <m:t>𝐸</m:t>
                              </m:r>
                            </m:e>
                            <m:sub>
                              <m:r>
                                <a:rPr lang="de-DE" sz="1400" b="0" i="1" smtClean="0">
                                  <a:latin typeface="Cambria Math" panose="02040503050406030204" pitchFamily="18" charset="0"/>
                                </a:rPr>
                                <m:t>2</m:t>
                              </m:r>
                            </m:sub>
                          </m:sSub>
                        </m:num>
                        <m:den>
                          <m:r>
                            <a:rPr lang="de-DE" sz="1400" i="1" smtClean="0">
                              <a:latin typeface="Cambria Math" panose="02040503050406030204" pitchFamily="18" charset="0"/>
                            </a:rPr>
                            <m:t>𝑑𝑥</m:t>
                          </m:r>
                        </m:den>
                      </m:f>
                      <m:r>
                        <a:rPr lang="de-DE" sz="1400" b="0" i="1" smtClean="0">
                          <a:latin typeface="Cambria Math" panose="02040503050406030204" pitchFamily="18" charset="0"/>
                        </a:rPr>
                        <m:t>=</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𝑑𝐾</m:t>
                          </m:r>
                        </m:num>
                        <m:den>
                          <m:r>
                            <a:rPr lang="de-DE" sz="1400" b="0" i="1" smtClean="0">
                              <a:latin typeface="Cambria Math" panose="02040503050406030204" pitchFamily="18" charset="0"/>
                            </a:rPr>
                            <m:t>𝑑𝑥</m:t>
                          </m:r>
                        </m:den>
                      </m:f>
                    </m:oMath>
                  </m:oMathPara>
                </a14:m>
                <a:endParaRPr lang="de-DE" sz="1400" dirty="0"/>
              </a:p>
            </p:txBody>
          </p:sp>
        </mc:Choice>
        <mc:Fallback xmlns="">
          <p:sp>
            <p:nvSpPr>
              <p:cNvPr id="34" name="Textfeld 33"/>
              <p:cNvSpPr txBox="1">
                <a:spLocks noRot="1" noChangeAspect="1" noMove="1" noResize="1" noEditPoints="1" noAdjustHandles="1" noChangeArrowheads="1" noChangeShapeType="1" noTextEdit="1"/>
              </p:cNvSpPr>
              <p:nvPr/>
            </p:nvSpPr>
            <p:spPr>
              <a:xfrm>
                <a:off x="5622332" y="5405892"/>
                <a:ext cx="1224136" cy="501356"/>
              </a:xfrm>
              <a:prstGeom prst="rect">
                <a:avLst/>
              </a:prstGeom>
              <a:blipFill rotWithShape="0">
                <a:blip r:embed="rId3"/>
                <a:stretch>
                  <a:fillRect b="-2439"/>
                </a:stretch>
              </a:blipFill>
            </p:spPr>
            <p:txBody>
              <a:bodyPr/>
              <a:lstStyle/>
              <a:p>
                <a:r>
                  <a:rPr lang="de-DE">
                    <a:noFill/>
                  </a:rPr>
                  <a:t> </a:t>
                </a:r>
              </a:p>
            </p:txBody>
          </p:sp>
        </mc:Fallback>
      </mc:AlternateContent>
      <p:cxnSp>
        <p:nvCxnSpPr>
          <p:cNvPr id="36" name="Gerade Verbindung mit Pfeil 35"/>
          <p:cNvCxnSpPr>
            <a:stCxn id="27" idx="1"/>
          </p:cNvCxnSpPr>
          <p:nvPr/>
        </p:nvCxnSpPr>
        <p:spPr bwMode="auto">
          <a:xfrm flipH="1" flipV="1">
            <a:off x="6792958" y="3045153"/>
            <a:ext cx="3496" cy="1438924"/>
          </a:xfrm>
          <a:prstGeom prst="straightConnector1">
            <a:avLst/>
          </a:prstGeom>
          <a:solidFill>
            <a:srgbClr val="0099FF"/>
          </a:solidFill>
          <a:ln w="19050" cap="flat" cmpd="sng" algn="ctr">
            <a:solidFill>
              <a:srgbClr val="33CC33"/>
            </a:solidFill>
            <a:prstDash val="solid"/>
            <a:round/>
            <a:headEnd type="triangle" w="med" len="med"/>
            <a:tailEnd type="triangle"/>
          </a:ln>
          <a:effectLst/>
        </p:spPr>
      </p:cxnSp>
      <p:sp>
        <p:nvSpPr>
          <p:cNvPr id="37" name="Textfeld 36"/>
          <p:cNvSpPr txBox="1"/>
          <p:nvPr/>
        </p:nvSpPr>
        <p:spPr>
          <a:xfrm>
            <a:off x="6719759" y="3039343"/>
            <a:ext cx="637553" cy="461665"/>
          </a:xfrm>
          <a:prstGeom prst="rect">
            <a:avLst/>
          </a:prstGeom>
          <a:noFill/>
        </p:spPr>
        <p:txBody>
          <a:bodyPr wrap="square" rtlCol="0">
            <a:spAutoFit/>
          </a:bodyPr>
          <a:lstStyle/>
          <a:p>
            <a:r>
              <a:rPr lang="de-DE" dirty="0" smtClean="0">
                <a:solidFill>
                  <a:srgbClr val="33CC33"/>
                </a:solidFill>
              </a:rPr>
              <a:t>G</a:t>
            </a:r>
            <a:r>
              <a:rPr lang="de-DE" baseline="-25000" dirty="0" smtClean="0">
                <a:solidFill>
                  <a:srgbClr val="33CC33"/>
                </a:solidFill>
              </a:rPr>
              <a:t>2</a:t>
            </a:r>
            <a:endParaRPr lang="de-DE" dirty="0">
              <a:solidFill>
                <a:srgbClr val="33CC33"/>
              </a:solidFill>
            </a:endParaRPr>
          </a:p>
        </p:txBody>
      </p:sp>
      <p:sp>
        <p:nvSpPr>
          <p:cNvPr id="38" name="Textfeld 37"/>
          <p:cNvSpPr txBox="1"/>
          <p:nvPr/>
        </p:nvSpPr>
        <p:spPr>
          <a:xfrm>
            <a:off x="6050674" y="4263967"/>
            <a:ext cx="637553" cy="461665"/>
          </a:xfrm>
          <a:prstGeom prst="rect">
            <a:avLst/>
          </a:prstGeom>
          <a:noFill/>
        </p:spPr>
        <p:txBody>
          <a:bodyPr wrap="square" rtlCol="0">
            <a:spAutoFit/>
          </a:bodyPr>
          <a:lstStyle/>
          <a:p>
            <a:r>
              <a:rPr lang="de-DE" dirty="0" smtClean="0">
                <a:solidFill>
                  <a:srgbClr val="33CC33"/>
                </a:solidFill>
              </a:rPr>
              <a:t>G</a:t>
            </a:r>
            <a:r>
              <a:rPr lang="de-DE" baseline="-25000" dirty="0" smtClean="0">
                <a:solidFill>
                  <a:srgbClr val="33CC33"/>
                </a:solidFill>
              </a:rPr>
              <a:t>1</a:t>
            </a:r>
            <a:endParaRPr lang="de-DE" dirty="0">
              <a:solidFill>
                <a:srgbClr val="33CC33"/>
              </a:solidFill>
            </a:endParaRPr>
          </a:p>
        </p:txBody>
      </p:sp>
      <p:sp>
        <p:nvSpPr>
          <p:cNvPr id="39" name="Textfeld 38"/>
          <p:cNvSpPr txBox="1"/>
          <p:nvPr/>
        </p:nvSpPr>
        <p:spPr>
          <a:xfrm>
            <a:off x="7500635" y="4399944"/>
            <a:ext cx="2420917" cy="1477328"/>
          </a:xfrm>
          <a:prstGeom prst="rect">
            <a:avLst/>
          </a:prstGeom>
          <a:noFill/>
        </p:spPr>
        <p:txBody>
          <a:bodyPr wrap="square" rtlCol="0">
            <a:spAutoFit/>
          </a:bodyPr>
          <a:lstStyle/>
          <a:p>
            <a:r>
              <a:rPr lang="de-DE" sz="1800" dirty="0" smtClean="0">
                <a:solidFill>
                  <a:srgbClr val="FF9900"/>
                </a:solidFill>
              </a:rPr>
              <a:t>Es ändert sich nicht nur die Höhe der Gewinne, sondern auch die optimale Outputmenge</a:t>
            </a:r>
            <a:endParaRPr lang="de-DE" sz="1800" dirty="0">
              <a:solidFill>
                <a:srgbClr val="FF9900"/>
              </a:solidFill>
            </a:endParaRPr>
          </a:p>
        </p:txBody>
      </p:sp>
      <p:sp>
        <p:nvSpPr>
          <p:cNvPr id="40" name="Textfeld 22"/>
          <p:cNvSpPr txBox="1">
            <a:spLocks noChangeArrowheads="1"/>
          </p:cNvSpPr>
          <p:nvPr/>
        </p:nvSpPr>
        <p:spPr bwMode="auto">
          <a:xfrm>
            <a:off x="7381875" y="0"/>
            <a:ext cx="2071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dirty="0" smtClean="0">
                <a:solidFill>
                  <a:srgbClr val="FF9900"/>
                </a:solidFill>
              </a:rPr>
              <a:t>5.4.7</a:t>
            </a:r>
            <a:endParaRPr lang="de-DE" altLang="de-DE" sz="2800" b="1" dirty="0">
              <a:solidFill>
                <a:srgbClr val="FF9900"/>
              </a:solidFill>
            </a:endParaRPr>
          </a:p>
        </p:txBody>
      </p:sp>
    </p:spTree>
    <p:extLst>
      <p:ext uri="{BB962C8B-B14F-4D97-AF65-F5344CB8AC3E}">
        <p14:creationId xmlns:p14="http://schemas.microsoft.com/office/powerpoint/2010/main" val="113014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3" presetClass="exit" presetSubtype="10" fill="hold" nodeType="withEffect">
                                  <p:stCondLst>
                                    <p:cond delay="0"/>
                                  </p:stCondLst>
                                  <p:childTnLst>
                                    <p:animEffect transition="out" filter="blinds(horizontal)">
                                      <p:cBhvr>
                                        <p:cTn id="10" dur="500"/>
                                        <p:tgtEl>
                                          <p:spTgt spid="29"/>
                                        </p:tgtEl>
                                      </p:cBhvr>
                                    </p:animEffect>
                                    <p:set>
                                      <p:cBhvr>
                                        <p:cTn id="11" dur="1" fill="hold">
                                          <p:stCondLst>
                                            <p:cond delay="499"/>
                                          </p:stCondLst>
                                        </p:cTn>
                                        <p:tgtEl>
                                          <p:spTgt spid="29"/>
                                        </p:tgtEl>
                                        <p:attrNameLst>
                                          <p:attrName>style.visibility</p:attrName>
                                        </p:attrNameLst>
                                      </p:cBhvr>
                                      <p:to>
                                        <p:strVal val="hidden"/>
                                      </p:to>
                                    </p:set>
                                  </p:childTnLst>
                                </p:cTn>
                              </p:par>
                              <p:par>
                                <p:cTn id="12" presetID="3" presetClass="exit" presetSubtype="10" fill="hold" grpId="0" nodeType="withEffect">
                                  <p:stCondLst>
                                    <p:cond delay="0"/>
                                  </p:stCondLst>
                                  <p:childTnLst>
                                    <p:animEffect transition="out" filter="blinds(horizontal)">
                                      <p:cBhvr>
                                        <p:cTn id="13" dur="500"/>
                                        <p:tgtEl>
                                          <p:spTgt spid="30"/>
                                        </p:tgtEl>
                                      </p:cBhvr>
                                    </p:animEffect>
                                    <p:set>
                                      <p:cBhvr>
                                        <p:cTn id="14" dur="1" fill="hold">
                                          <p:stCondLst>
                                            <p:cond delay="499"/>
                                          </p:stCondLst>
                                        </p:cTn>
                                        <p:tgtEl>
                                          <p:spTgt spid="3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strips(upRight)">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6"/>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animBg="1"/>
      <p:bldP spid="28" grpId="0"/>
      <p:bldP spid="30" grpId="0"/>
      <p:bldP spid="34" grpId="0"/>
      <p:bldP spid="37" grpId="0"/>
      <p:bldP spid="3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fld id="{40E93489-F303-4A5A-A93F-230175F47869}" type="slidenum">
              <a:rPr lang="de-DE" altLang="de-DE" sz="1400">
                <a:solidFill>
                  <a:schemeClr val="bg1"/>
                </a:solidFill>
              </a:rPr>
              <a:pPr algn="l">
                <a:spcBef>
                  <a:spcPct val="0"/>
                </a:spcBef>
              </a:pPr>
              <a:t>47</a:t>
            </a:fld>
            <a:endParaRPr lang="de-DE" altLang="de-DE" sz="1400">
              <a:solidFill>
                <a:schemeClr val="bg1"/>
              </a:solidFill>
            </a:endParaRPr>
          </a:p>
        </p:txBody>
      </p:sp>
      <p:sp>
        <p:nvSpPr>
          <p:cNvPr id="59395"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r>
              <a:rPr lang="de-DE" altLang="de-DE" sz="1400" smtClean="0">
                <a:solidFill>
                  <a:schemeClr val="bg1"/>
                </a:solidFill>
              </a:rPr>
              <a:t>© Anselm Dohle-Beltinger 2017</a:t>
            </a:r>
          </a:p>
        </p:txBody>
      </p:sp>
      <p:sp>
        <p:nvSpPr>
          <p:cNvPr id="59396" name="Rectangle 8"/>
          <p:cNvSpPr>
            <a:spLocks noChangeArrowheads="1"/>
          </p:cNvSpPr>
          <p:nvPr/>
        </p:nvSpPr>
        <p:spPr bwMode="auto">
          <a:xfrm>
            <a:off x="1065213" y="2060575"/>
            <a:ext cx="7200900" cy="3527425"/>
          </a:xfrm>
          <a:prstGeom prst="rect">
            <a:avLst/>
          </a:prstGeom>
          <a:solidFill>
            <a:srgbClr val="DDDDDD"/>
          </a:solidFill>
          <a:ln w="9525">
            <a:solidFill>
              <a:schemeClr val="tx1"/>
            </a:solidFill>
            <a:miter lim="800000"/>
            <a:headEnd/>
            <a:tailEnd/>
          </a:ln>
        </p:spPr>
        <p:txBody>
          <a:bodyPr wrap="none" lIns="92075" tIns="46038" rIns="92075" bIns="46038" anchor="ct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endParaRPr lang="de-DE" altLang="de-DE"/>
          </a:p>
        </p:txBody>
      </p:sp>
      <p:sp>
        <p:nvSpPr>
          <p:cNvPr id="59397" name="Rectangle 4"/>
          <p:cNvSpPr>
            <a:spLocks noChangeArrowheads="1"/>
          </p:cNvSpPr>
          <p:nvPr/>
        </p:nvSpPr>
        <p:spPr bwMode="auto">
          <a:xfrm>
            <a:off x="4737100" y="3644900"/>
            <a:ext cx="3311525" cy="995363"/>
          </a:xfrm>
          <a:prstGeom prst="rect">
            <a:avLst/>
          </a:prstGeom>
          <a:solidFill>
            <a:srgbClr val="FF9900"/>
          </a:solidFill>
          <a:ln w="9525">
            <a:solidFill>
              <a:schemeClr val="tx1"/>
            </a:solidFill>
            <a:miter lim="800000"/>
            <a:headEnd/>
            <a:tailEnd/>
          </a:ln>
        </p:spPr>
        <p:txBody>
          <a:bodyPr wrap="none" lIns="92075" tIns="46038" rIns="92075" bIns="46038" anchor="ct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endParaRPr lang="de-DE" altLang="de-DE"/>
          </a:p>
        </p:txBody>
      </p:sp>
      <p:graphicFrame>
        <p:nvGraphicFramePr>
          <p:cNvPr id="59398" name="Object 7"/>
          <p:cNvGraphicFramePr>
            <a:graphicFrameLocks noGrp="1" noChangeAspect="1"/>
          </p:cNvGraphicFramePr>
          <p:nvPr>
            <p:ph type="dgm" idx="1"/>
          </p:nvPr>
        </p:nvGraphicFramePr>
        <p:xfrm>
          <a:off x="1352550" y="2132013"/>
          <a:ext cx="6624638" cy="3351212"/>
        </p:xfrm>
        <a:graphic>
          <a:graphicData uri="http://schemas.openxmlformats.org/presentationml/2006/ole">
            <mc:AlternateContent xmlns:mc="http://schemas.openxmlformats.org/markup-compatibility/2006">
              <mc:Choice xmlns:v="urn:schemas-microsoft-com:vml" Requires="v">
                <p:oleObj spid="_x0000_s59419" name="MS Org Chart" r:id="rId4" imgW="2510799" imgH="1227164" progId="OrgPlusWOPX.4">
                  <p:embed followColorScheme="full"/>
                </p:oleObj>
              </mc:Choice>
              <mc:Fallback>
                <p:oleObj name="MS Org Chart" r:id="rId4" imgW="2510799" imgH="1227164" progId="OrgPlusWOPX.4">
                  <p:embed followColorScheme="full"/>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2550" y="2132013"/>
                        <a:ext cx="6624638" cy="335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399" name="Rectangle 3"/>
          <p:cNvSpPr>
            <a:spLocks noGrp="1" noChangeArrowheads="1"/>
          </p:cNvSpPr>
          <p:nvPr>
            <p:ph type="title"/>
          </p:nvPr>
        </p:nvSpPr>
        <p:spPr>
          <a:xfrm>
            <a:off x="1309688" y="714375"/>
            <a:ext cx="6715125" cy="1138238"/>
          </a:xfrm>
          <a:solidFill>
            <a:srgbClr val="FFC000"/>
          </a:solidFill>
        </p:spPr>
        <p:txBody>
          <a:bodyPr/>
          <a:lstStyle/>
          <a:p>
            <a:r>
              <a:rPr lang="de-DE" altLang="de-DE" smtClean="0"/>
              <a:t>Die Produktionsdurchführungs- </a:t>
            </a:r>
            <a:br>
              <a:rPr lang="de-DE" altLang="de-DE" smtClean="0"/>
            </a:br>
            <a:r>
              <a:rPr lang="de-DE" altLang="de-DE" smtClean="0"/>
              <a:t>oder Fertigungsplanung</a:t>
            </a:r>
          </a:p>
        </p:txBody>
      </p:sp>
      <p:sp>
        <p:nvSpPr>
          <p:cNvPr id="59400" name="Textfeld 22"/>
          <p:cNvSpPr txBox="1">
            <a:spLocks noChangeArrowheads="1"/>
          </p:cNvSpPr>
          <p:nvPr/>
        </p:nvSpPr>
        <p:spPr bwMode="auto">
          <a:xfrm>
            <a:off x="7381875" y="0"/>
            <a:ext cx="2071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a:solidFill>
                  <a:srgbClr val="FF9900"/>
                </a:solidFill>
              </a:rPr>
              <a:t>5.5</a:t>
            </a:r>
          </a:p>
        </p:txBody>
      </p:sp>
      <p:sp>
        <p:nvSpPr>
          <p:cNvPr id="59401" name="Textfeld 8"/>
          <p:cNvSpPr txBox="1">
            <a:spLocks noChangeArrowheads="1"/>
          </p:cNvSpPr>
          <p:nvPr/>
        </p:nvSpPr>
        <p:spPr bwMode="auto">
          <a:xfrm>
            <a:off x="4808538" y="3716338"/>
            <a:ext cx="3168650" cy="844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r>
              <a:rPr lang="de-DE" altLang="de-DE" sz="1800"/>
              <a:t>Produktionsprozessplanung</a:t>
            </a:r>
          </a:p>
          <a:p>
            <a:r>
              <a:rPr lang="de-DE" altLang="de-DE" sz="1400" i="1"/>
              <a:t/>
            </a:r>
            <a:br>
              <a:rPr lang="de-DE" altLang="de-DE" sz="1400" i="1"/>
            </a:br>
            <a:r>
              <a:rPr lang="de-DE" altLang="de-DE" sz="1400" i="1"/>
              <a:t>Stückkosten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fld id="{3F572103-A376-41C6-99AF-759B6EE493E4}" type="slidenum">
              <a:rPr lang="de-DE" altLang="de-DE" sz="1400">
                <a:solidFill>
                  <a:schemeClr val="bg1"/>
                </a:solidFill>
              </a:rPr>
              <a:pPr algn="l">
                <a:spcBef>
                  <a:spcPct val="0"/>
                </a:spcBef>
              </a:pPr>
              <a:t>48</a:t>
            </a:fld>
            <a:endParaRPr lang="de-DE" altLang="de-DE" sz="1400">
              <a:solidFill>
                <a:schemeClr val="bg1"/>
              </a:solidFill>
            </a:endParaRPr>
          </a:p>
        </p:txBody>
      </p:sp>
      <p:sp>
        <p:nvSpPr>
          <p:cNvPr id="61443"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r>
              <a:rPr lang="de-DE" altLang="de-DE" sz="1400" smtClean="0">
                <a:solidFill>
                  <a:schemeClr val="bg1"/>
                </a:solidFill>
              </a:rPr>
              <a:t>© Anselm Dohle-Beltinger 2017</a:t>
            </a:r>
          </a:p>
        </p:txBody>
      </p:sp>
      <p:sp>
        <p:nvSpPr>
          <p:cNvPr id="61444" name="Text Box 4"/>
          <p:cNvSpPr txBox="1">
            <a:spLocks noChangeArrowheads="1"/>
          </p:cNvSpPr>
          <p:nvPr/>
        </p:nvSpPr>
        <p:spPr bwMode="auto">
          <a:xfrm>
            <a:off x="6465888" y="2276475"/>
            <a:ext cx="2944812" cy="3119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just">
              <a:spcBef>
                <a:spcPct val="50000"/>
              </a:spcBef>
            </a:pPr>
            <a:r>
              <a:rPr lang="de-DE" altLang="de-DE" sz="1800">
                <a:solidFill>
                  <a:srgbClr val="FF0000"/>
                </a:solidFill>
              </a:rPr>
              <a:t>Von Reihenfolge und Termin.</a:t>
            </a:r>
          </a:p>
          <a:p>
            <a:pPr algn="just">
              <a:spcBef>
                <a:spcPct val="50000"/>
              </a:spcBef>
            </a:pPr>
            <a:r>
              <a:rPr lang="de-DE" altLang="de-DE" sz="1800">
                <a:solidFill>
                  <a:srgbClr val="FF0000"/>
                </a:solidFill>
              </a:rPr>
              <a:t>Welcher Produktionsfaktor (z.B. welcher Bestückungs-automat) wird wie lange und mit welcher Intensität eingesetzt</a:t>
            </a:r>
          </a:p>
          <a:p>
            <a:pPr algn="just">
              <a:spcBef>
                <a:spcPct val="50000"/>
              </a:spcBef>
            </a:pPr>
            <a:r>
              <a:rPr lang="de-DE" altLang="de-DE" sz="1800"/>
              <a:t>um mit minimalen Kosten den gewünschten Output zu erreichen.</a:t>
            </a:r>
          </a:p>
        </p:txBody>
      </p:sp>
      <p:sp>
        <p:nvSpPr>
          <p:cNvPr id="61445" name="Text Box 5"/>
          <p:cNvSpPr txBox="1">
            <a:spLocks noChangeArrowheads="1"/>
          </p:cNvSpPr>
          <p:nvPr/>
        </p:nvSpPr>
        <p:spPr bwMode="auto">
          <a:xfrm>
            <a:off x="885825" y="2495550"/>
            <a:ext cx="4953000" cy="1181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just">
              <a:spcBef>
                <a:spcPct val="50000"/>
              </a:spcBef>
            </a:pPr>
            <a:r>
              <a:rPr lang="de-DE" altLang="de-DE" sz="1800"/>
              <a:t>Welche </a:t>
            </a:r>
            <a:r>
              <a:rPr lang="de-DE" altLang="de-DE" sz="1800">
                <a:solidFill>
                  <a:srgbClr val="FF0000"/>
                </a:solidFill>
              </a:rPr>
              <a:t>Größe und Reihenfolge der Fertigungsaufträge</a:t>
            </a:r>
            <a:r>
              <a:rPr lang="de-DE" altLang="de-DE" sz="1800"/>
              <a:t> verursacht die geringsten Umrüst- und Lagerkosten bei vorgegebenen Mengen und Lieferterminen für alle Produkte</a:t>
            </a:r>
          </a:p>
        </p:txBody>
      </p:sp>
      <p:sp>
        <p:nvSpPr>
          <p:cNvPr id="61446" name="Text Box 6"/>
          <p:cNvSpPr txBox="1">
            <a:spLocks noChangeArrowheads="1"/>
          </p:cNvSpPr>
          <p:nvPr/>
        </p:nvSpPr>
        <p:spPr bwMode="auto">
          <a:xfrm>
            <a:off x="533400" y="3827463"/>
            <a:ext cx="2514600" cy="2435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sz="1800"/>
              <a:t>Losgrößenplanung</a:t>
            </a:r>
          </a:p>
          <a:p>
            <a:pPr algn="l">
              <a:spcBef>
                <a:spcPct val="50000"/>
              </a:spcBef>
            </a:pPr>
            <a:r>
              <a:rPr lang="de-DE" altLang="de-DE" sz="1600"/>
              <a:t>Bestimmung der </a:t>
            </a:r>
            <a:r>
              <a:rPr lang="de-DE" altLang="de-DE" sz="1600">
                <a:solidFill>
                  <a:srgbClr val="009C00"/>
                </a:solidFill>
              </a:rPr>
              <a:t>Los-größen</a:t>
            </a:r>
            <a:r>
              <a:rPr lang="de-DE" altLang="de-DE" sz="1600"/>
              <a:t> mit Rücksicht auf die Absatzmöglichkeiten aller Produkte zur Minimierung der Produktions- und Lagerkosten bis zum Absatz (</a:t>
            </a:r>
            <a:r>
              <a:rPr lang="de-DE" altLang="de-DE" sz="1600" i="1"/>
              <a:t>Saisonsortimente)</a:t>
            </a:r>
            <a:endParaRPr lang="de-DE" altLang="de-DE" sz="1800"/>
          </a:p>
        </p:txBody>
      </p:sp>
      <p:sp>
        <p:nvSpPr>
          <p:cNvPr id="61447" name="Text Box 8"/>
          <p:cNvSpPr txBox="1">
            <a:spLocks noChangeArrowheads="1"/>
          </p:cNvSpPr>
          <p:nvPr/>
        </p:nvSpPr>
        <p:spPr bwMode="auto">
          <a:xfrm>
            <a:off x="3440113" y="3794125"/>
            <a:ext cx="2590800" cy="27098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sz="1800"/>
              <a:t>Termin- und Kapazitätsplanung</a:t>
            </a:r>
          </a:p>
          <a:p>
            <a:pPr algn="l">
              <a:spcBef>
                <a:spcPct val="50000"/>
              </a:spcBef>
            </a:pPr>
            <a:r>
              <a:rPr lang="de-DE" altLang="de-DE" sz="1600"/>
              <a:t>Einplanung der Fertigungs-lose in Zeitfenster zwischen anderen Aufträgen. </a:t>
            </a:r>
            <a:br>
              <a:rPr lang="de-DE" altLang="de-DE" sz="1600"/>
            </a:br>
            <a:r>
              <a:rPr lang="de-DE" altLang="de-DE" sz="1600"/>
              <a:t>Kontrolle der verfügbaren und benötigten Kapazitäten Ggf.  Verschiebung von Fertigungsteilschritten oder ganzem Los</a:t>
            </a:r>
            <a:endParaRPr lang="de-DE" altLang="de-DE" sz="1800"/>
          </a:p>
        </p:txBody>
      </p:sp>
      <p:sp>
        <p:nvSpPr>
          <p:cNvPr id="61448" name="Text Box 13"/>
          <p:cNvSpPr txBox="1">
            <a:spLocks noChangeArrowheads="1"/>
          </p:cNvSpPr>
          <p:nvPr/>
        </p:nvSpPr>
        <p:spPr bwMode="auto">
          <a:xfrm>
            <a:off x="6248400" y="5373688"/>
            <a:ext cx="32766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just">
              <a:spcBef>
                <a:spcPct val="50000"/>
              </a:spcBef>
            </a:pPr>
            <a:r>
              <a:rPr lang="de-DE" altLang="de-DE" sz="1400" i="1">
                <a:solidFill>
                  <a:srgbClr val="009C00"/>
                </a:solidFill>
              </a:rPr>
              <a:t>Die Stückzahl von gleichartigen Produkten, die kontinuierlich während eines einzelnen Fertigungsauftrages (Los) erstellt werden sollen, bezeichnet man als Losgröße.</a:t>
            </a:r>
          </a:p>
        </p:txBody>
      </p:sp>
      <p:sp>
        <p:nvSpPr>
          <p:cNvPr id="61449" name="Line 16"/>
          <p:cNvSpPr>
            <a:spLocks noChangeShapeType="1"/>
          </p:cNvSpPr>
          <p:nvPr/>
        </p:nvSpPr>
        <p:spPr bwMode="auto">
          <a:xfrm>
            <a:off x="3354388" y="22860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61450" name="Line 17"/>
          <p:cNvSpPr>
            <a:spLocks noChangeShapeType="1"/>
          </p:cNvSpPr>
          <p:nvPr/>
        </p:nvSpPr>
        <p:spPr bwMode="auto">
          <a:xfrm flipH="1">
            <a:off x="3048000" y="3657600"/>
            <a:ext cx="2286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61451" name="Line 18"/>
          <p:cNvSpPr>
            <a:spLocks noChangeShapeType="1"/>
          </p:cNvSpPr>
          <p:nvPr/>
        </p:nvSpPr>
        <p:spPr bwMode="auto">
          <a:xfrm>
            <a:off x="3276600" y="3657600"/>
            <a:ext cx="2286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61452" name="Line 19"/>
          <p:cNvSpPr>
            <a:spLocks noChangeShapeType="1"/>
          </p:cNvSpPr>
          <p:nvPr/>
        </p:nvSpPr>
        <p:spPr bwMode="auto">
          <a:xfrm flipH="1">
            <a:off x="7977188" y="2060575"/>
            <a:ext cx="6350" cy="2381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61453" name="Text Box 14"/>
          <p:cNvSpPr txBox="1">
            <a:spLocks noChangeArrowheads="1"/>
          </p:cNvSpPr>
          <p:nvPr/>
        </p:nvSpPr>
        <p:spPr bwMode="auto">
          <a:xfrm>
            <a:off x="609600" y="87313"/>
            <a:ext cx="8688388" cy="1785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just">
              <a:spcBef>
                <a:spcPct val="50000"/>
              </a:spcBef>
            </a:pPr>
            <a:r>
              <a:rPr lang="de-DE" altLang="de-DE" sz="2200"/>
              <a:t>Aufgrund des Produktionsprogrammes liegt fest, von welchem Produkt </a:t>
            </a:r>
            <a:r>
              <a:rPr lang="de-DE" altLang="de-DE" sz="2200" i="1"/>
              <a:t>welche Mengen wann an den Vertrieb übergeben </a:t>
            </a:r>
            <a:r>
              <a:rPr lang="de-DE" altLang="de-DE" sz="2200"/>
              <a:t>werden müssen, nicht aber </a:t>
            </a:r>
            <a:r>
              <a:rPr lang="de-DE" altLang="de-DE" sz="2200">
                <a:solidFill>
                  <a:srgbClr val="FF0000"/>
                </a:solidFill>
              </a:rPr>
              <a:t>wie und wann</a:t>
            </a:r>
            <a:r>
              <a:rPr lang="de-DE" altLang="de-DE" sz="2200"/>
              <a:t> (Produktionsbedingungen) was </a:t>
            </a:r>
            <a:r>
              <a:rPr lang="de-DE" altLang="de-DE" sz="2200">
                <a:solidFill>
                  <a:srgbClr val="FF0000"/>
                </a:solidFill>
              </a:rPr>
              <a:t>produziert</a:t>
            </a:r>
            <a:r>
              <a:rPr lang="de-DE" altLang="de-DE" sz="2200"/>
              <a:t> wird</a:t>
            </a:r>
          </a:p>
          <a:p>
            <a:pPr>
              <a:spcBef>
                <a:spcPct val="0"/>
              </a:spcBef>
            </a:pPr>
            <a:r>
              <a:rPr lang="de-DE" altLang="de-DE" sz="2200" u="sng">
                <a:solidFill>
                  <a:srgbClr val="FF1F1F"/>
                </a:solidFill>
              </a:rPr>
              <a:t>Produktionsprozessplanung</a:t>
            </a:r>
            <a:endParaRPr lang="de-DE" altLang="de-DE" sz="2200"/>
          </a:p>
        </p:txBody>
      </p:sp>
      <p:sp>
        <p:nvSpPr>
          <p:cNvPr id="61454" name="Textfeld 22"/>
          <p:cNvSpPr txBox="1">
            <a:spLocks noChangeArrowheads="1"/>
          </p:cNvSpPr>
          <p:nvPr/>
        </p:nvSpPr>
        <p:spPr bwMode="auto">
          <a:xfrm>
            <a:off x="9167813" y="0"/>
            <a:ext cx="738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a:solidFill>
                  <a:srgbClr val="FF9900"/>
                </a:solidFill>
              </a:rPr>
              <a:t>5.5</a:t>
            </a:r>
          </a:p>
        </p:txBody>
      </p:sp>
      <p:sp>
        <p:nvSpPr>
          <p:cNvPr id="61455" name="Textfeld 16"/>
          <p:cNvSpPr txBox="1">
            <a:spLocks noChangeArrowheads="1"/>
          </p:cNvSpPr>
          <p:nvPr/>
        </p:nvSpPr>
        <p:spPr bwMode="auto">
          <a:xfrm>
            <a:off x="1497013" y="1916113"/>
            <a:ext cx="3743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r>
              <a:rPr lang="de-DE" altLang="de-DE"/>
              <a:t>Grobplanung</a:t>
            </a:r>
          </a:p>
        </p:txBody>
      </p:sp>
      <p:sp>
        <p:nvSpPr>
          <p:cNvPr id="61456" name="Textfeld 17"/>
          <p:cNvSpPr txBox="1">
            <a:spLocks noChangeArrowheads="1"/>
          </p:cNvSpPr>
          <p:nvPr/>
        </p:nvSpPr>
        <p:spPr bwMode="auto">
          <a:xfrm>
            <a:off x="6161088" y="1700213"/>
            <a:ext cx="37449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r>
              <a:rPr lang="de-DE" altLang="de-DE"/>
              <a:t>Feinplanung</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fld id="{1D8AF3F4-6CD7-46E9-A274-3C98FF834BB4}" type="slidenum">
              <a:rPr lang="de-DE" altLang="de-DE" sz="1400">
                <a:solidFill>
                  <a:schemeClr val="bg1"/>
                </a:solidFill>
              </a:rPr>
              <a:pPr algn="l">
                <a:spcBef>
                  <a:spcPct val="0"/>
                </a:spcBef>
              </a:pPr>
              <a:t>49</a:t>
            </a:fld>
            <a:endParaRPr lang="de-DE" altLang="de-DE" sz="1400">
              <a:solidFill>
                <a:schemeClr val="bg1"/>
              </a:solidFill>
            </a:endParaRPr>
          </a:p>
        </p:txBody>
      </p:sp>
      <p:sp>
        <p:nvSpPr>
          <p:cNvPr id="62467"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r>
              <a:rPr lang="de-DE" altLang="de-DE" sz="1400" smtClean="0">
                <a:solidFill>
                  <a:schemeClr val="bg1"/>
                </a:solidFill>
              </a:rPr>
              <a:t>© Anselm Dohle-Beltinger 2017</a:t>
            </a:r>
          </a:p>
        </p:txBody>
      </p:sp>
      <p:sp>
        <p:nvSpPr>
          <p:cNvPr id="62468" name="Rectangle 2"/>
          <p:cNvSpPr>
            <a:spLocks noGrp="1" noChangeArrowheads="1"/>
          </p:cNvSpPr>
          <p:nvPr>
            <p:ph type="title"/>
          </p:nvPr>
        </p:nvSpPr>
        <p:spPr/>
        <p:txBody>
          <a:bodyPr/>
          <a:lstStyle/>
          <a:p>
            <a:r>
              <a:rPr lang="de-DE" altLang="de-DE" smtClean="0"/>
              <a:t>Produktionsengpässe</a:t>
            </a:r>
          </a:p>
        </p:txBody>
      </p:sp>
      <p:sp>
        <p:nvSpPr>
          <p:cNvPr id="62469" name="Rectangle 3"/>
          <p:cNvSpPr>
            <a:spLocks noGrp="1" noChangeArrowheads="1"/>
          </p:cNvSpPr>
          <p:nvPr>
            <p:ph type="body" idx="1"/>
          </p:nvPr>
        </p:nvSpPr>
        <p:spPr>
          <a:xfrm>
            <a:off x="428625" y="1773238"/>
            <a:ext cx="8485188" cy="1733550"/>
          </a:xfrm>
        </p:spPr>
        <p:txBody>
          <a:bodyPr/>
          <a:lstStyle/>
          <a:p>
            <a:r>
              <a:rPr lang="de-DE" altLang="de-DE" smtClean="0"/>
              <a:t>Bei Auftreten von Engpässen in der Produktion muss eine Revision des Produktionsprogramms erfolgen. Dabei geht es um die </a:t>
            </a:r>
            <a:r>
              <a:rPr lang="de-DE" altLang="de-DE" b="1" u="sng" smtClean="0">
                <a:solidFill>
                  <a:srgbClr val="FF1F1F"/>
                </a:solidFill>
              </a:rPr>
              <a:t>gewinn</a:t>
            </a:r>
            <a:r>
              <a:rPr lang="de-DE" altLang="de-DE" smtClean="0"/>
              <a:t>optimale Nutzung von Produktionsengpässen</a:t>
            </a:r>
          </a:p>
          <a:p>
            <a:pPr>
              <a:buFontTx/>
              <a:buNone/>
            </a:pPr>
            <a:r>
              <a:rPr lang="de-DE" altLang="de-DE" smtClean="0"/>
              <a:t>	Zentrale Messgröße hierfür: Deckungsbeitrag</a:t>
            </a:r>
          </a:p>
        </p:txBody>
      </p:sp>
      <p:grpSp>
        <p:nvGrpSpPr>
          <p:cNvPr id="62470" name="Group 6"/>
          <p:cNvGrpSpPr>
            <a:grpSpLocks/>
          </p:cNvGrpSpPr>
          <p:nvPr/>
        </p:nvGrpSpPr>
        <p:grpSpPr bwMode="auto">
          <a:xfrm>
            <a:off x="1136650" y="4292600"/>
            <a:ext cx="7899400" cy="1938338"/>
            <a:chOff x="695" y="2909"/>
            <a:chExt cx="4977" cy="1221"/>
          </a:xfrm>
        </p:grpSpPr>
        <p:sp>
          <p:nvSpPr>
            <p:cNvPr id="62472" name="Text Box 5"/>
            <p:cNvSpPr txBox="1">
              <a:spLocks noChangeArrowheads="1"/>
            </p:cNvSpPr>
            <p:nvPr/>
          </p:nvSpPr>
          <p:spPr bwMode="auto">
            <a:xfrm>
              <a:off x="4272" y="2909"/>
              <a:ext cx="1400"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r>
                <a:rPr lang="de-DE" altLang="de-DE" sz="1400" dirty="0" err="1"/>
                <a:t>K</a:t>
              </a:r>
              <a:r>
                <a:rPr lang="de-DE" altLang="de-DE" sz="1400" baseline="-25000" dirty="0" err="1"/>
                <a:t>v</a:t>
              </a:r>
              <a:r>
                <a:rPr lang="de-DE" altLang="de-DE" sz="1400" dirty="0"/>
                <a:t> variable Gesamtkosten</a:t>
              </a:r>
            </a:p>
            <a:p>
              <a:pPr algn="l">
                <a:spcBef>
                  <a:spcPct val="0"/>
                </a:spcBef>
              </a:pPr>
              <a:r>
                <a:rPr lang="de-DE" altLang="de-DE" sz="1400" dirty="0" err="1"/>
                <a:t>K</a:t>
              </a:r>
              <a:r>
                <a:rPr lang="de-DE" altLang="de-DE" sz="1400" baseline="-25000" dirty="0" err="1"/>
                <a:t>f</a:t>
              </a:r>
              <a:r>
                <a:rPr lang="de-DE" altLang="de-DE" sz="1400" dirty="0"/>
                <a:t> fixe Gesamtkosten</a:t>
              </a:r>
            </a:p>
            <a:p>
              <a:pPr algn="l">
                <a:spcBef>
                  <a:spcPct val="0"/>
                </a:spcBef>
              </a:pPr>
              <a:r>
                <a:rPr lang="de-DE" altLang="de-DE" sz="1400" dirty="0" err="1"/>
                <a:t>k</a:t>
              </a:r>
              <a:r>
                <a:rPr lang="de-DE" altLang="de-DE" sz="1400" baseline="-25000" dirty="0" err="1"/>
                <a:t>v</a:t>
              </a:r>
              <a:r>
                <a:rPr lang="de-DE" altLang="de-DE" sz="1400" dirty="0"/>
                <a:t> variable Stückkosten</a:t>
              </a:r>
            </a:p>
            <a:p>
              <a:pPr algn="l">
                <a:spcBef>
                  <a:spcPct val="0"/>
                </a:spcBef>
              </a:pPr>
              <a:r>
                <a:rPr lang="de-DE" altLang="de-DE" sz="1400" dirty="0"/>
                <a:t>x Outputmenge</a:t>
              </a:r>
            </a:p>
            <a:p>
              <a:pPr algn="l">
                <a:spcBef>
                  <a:spcPct val="0"/>
                </a:spcBef>
              </a:pPr>
              <a:r>
                <a:rPr lang="de-DE" altLang="de-DE" sz="1400" dirty="0"/>
                <a:t>v Inputmenge</a:t>
              </a:r>
            </a:p>
            <a:p>
              <a:pPr algn="l">
                <a:spcBef>
                  <a:spcPct val="0"/>
                </a:spcBef>
              </a:pPr>
              <a:r>
                <a:rPr lang="de-DE" altLang="de-DE" sz="1400" dirty="0"/>
                <a:t>E Erlös</a:t>
              </a:r>
            </a:p>
            <a:p>
              <a:pPr algn="l">
                <a:spcBef>
                  <a:spcPct val="0"/>
                </a:spcBef>
              </a:pPr>
              <a:r>
                <a:rPr lang="de-DE" altLang="de-DE" sz="1400" dirty="0"/>
                <a:t>G Gewinn</a:t>
              </a:r>
            </a:p>
            <a:p>
              <a:pPr algn="l">
                <a:spcBef>
                  <a:spcPct val="0"/>
                </a:spcBef>
              </a:pPr>
              <a:r>
                <a:rPr lang="de-DE" altLang="de-DE" sz="1400" dirty="0"/>
                <a:t>p Preis je Stück</a:t>
              </a:r>
            </a:p>
          </p:txBody>
        </p:sp>
        <p:graphicFrame>
          <p:nvGraphicFramePr>
            <p:cNvPr id="62473" name="Object 4"/>
            <p:cNvGraphicFramePr>
              <a:graphicFrameLocks noChangeAspect="1"/>
            </p:cNvGraphicFramePr>
            <p:nvPr/>
          </p:nvGraphicFramePr>
          <p:xfrm>
            <a:off x="695" y="2926"/>
            <a:ext cx="3547" cy="1204"/>
          </p:xfrm>
          <a:graphic>
            <a:graphicData uri="http://schemas.openxmlformats.org/presentationml/2006/ole">
              <mc:AlternateContent xmlns:mc="http://schemas.openxmlformats.org/markup-compatibility/2006">
                <mc:Choice xmlns:v="urn:schemas-microsoft-com:vml" Requires="v">
                  <p:oleObj spid="_x0000_s62491" name="Formel" r:id="rId4" imgW="2692400" imgH="914400" progId="Equation.3">
                    <p:embed/>
                  </p:oleObj>
                </mc:Choice>
                <mc:Fallback>
                  <p:oleObj name="Formel" r:id="rId4" imgW="2692400" imgH="9144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 y="2926"/>
                          <a:ext cx="3547" cy="1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62471" name="Textfeld 22"/>
          <p:cNvSpPr txBox="1">
            <a:spLocks noChangeArrowheads="1"/>
          </p:cNvSpPr>
          <p:nvPr/>
        </p:nvSpPr>
        <p:spPr bwMode="auto">
          <a:xfrm>
            <a:off x="7381875" y="0"/>
            <a:ext cx="2071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a:solidFill>
                  <a:srgbClr val="FF9900"/>
                </a:solidFill>
              </a:rPr>
              <a:t>5.5</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liennummernplatzhalt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fld id="{55D619BA-9123-4355-B72C-7422870DD52B}" type="slidenum">
              <a:rPr lang="de-DE" altLang="de-DE" sz="1400"/>
              <a:pPr algn="l">
                <a:spcBef>
                  <a:spcPct val="0"/>
                </a:spcBef>
              </a:pPr>
              <a:t>5</a:t>
            </a:fld>
            <a:endParaRPr lang="de-DE" altLang="de-DE" sz="1400" dirty="0"/>
          </a:p>
        </p:txBody>
      </p:sp>
      <p:sp>
        <p:nvSpPr>
          <p:cNvPr id="11267" name="Fußzeilenplatzhalt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r>
              <a:rPr lang="de-DE" altLang="de-DE" sz="1400" smtClean="0"/>
              <a:t>© Anselm Dohle-Beltinger 2017</a:t>
            </a:r>
          </a:p>
        </p:txBody>
      </p:sp>
      <p:sp>
        <p:nvSpPr>
          <p:cNvPr id="11268" name="Rectangle 2"/>
          <p:cNvSpPr>
            <a:spLocks noGrp="1" noChangeArrowheads="1"/>
          </p:cNvSpPr>
          <p:nvPr>
            <p:ph type="title"/>
          </p:nvPr>
        </p:nvSpPr>
        <p:spPr>
          <a:xfrm>
            <a:off x="776288" y="2349500"/>
            <a:ext cx="8420100" cy="1439863"/>
          </a:xfrm>
          <a:solidFill>
            <a:srgbClr val="FF9900"/>
          </a:solidFill>
        </p:spPr>
        <p:txBody>
          <a:bodyPr/>
          <a:lstStyle/>
          <a:p>
            <a:r>
              <a:rPr lang="de-DE" altLang="de-DE" smtClean="0"/>
              <a:t>Langfristige Planungselemente</a:t>
            </a:r>
          </a:p>
        </p:txBody>
      </p:sp>
      <p:sp>
        <p:nvSpPr>
          <p:cNvPr id="11269" name="Textfeld 5"/>
          <p:cNvSpPr txBox="1">
            <a:spLocks noChangeArrowheads="1"/>
          </p:cNvSpPr>
          <p:nvPr/>
        </p:nvSpPr>
        <p:spPr bwMode="auto">
          <a:xfrm>
            <a:off x="7310438" y="0"/>
            <a:ext cx="20716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a:solidFill>
                  <a:srgbClr val="FF9900"/>
                </a:solidFill>
              </a:rPr>
              <a:t>5.2</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fld id="{14A4E9D5-C1F8-4113-A06D-A1D8862FAFF3}" type="slidenum">
              <a:rPr lang="de-DE" altLang="de-DE" sz="1400">
                <a:solidFill>
                  <a:schemeClr val="bg1"/>
                </a:solidFill>
              </a:rPr>
              <a:pPr algn="l">
                <a:spcBef>
                  <a:spcPct val="0"/>
                </a:spcBef>
              </a:pPr>
              <a:t>50</a:t>
            </a:fld>
            <a:endParaRPr lang="de-DE" altLang="de-DE" sz="1400">
              <a:solidFill>
                <a:schemeClr val="bg1"/>
              </a:solidFill>
            </a:endParaRPr>
          </a:p>
        </p:txBody>
      </p:sp>
      <p:sp>
        <p:nvSpPr>
          <p:cNvPr id="64515"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r>
              <a:rPr lang="de-DE" altLang="de-DE" sz="1400" smtClean="0">
                <a:solidFill>
                  <a:schemeClr val="bg1"/>
                </a:solidFill>
              </a:rPr>
              <a:t>© Anselm Dohle-Beltinger 2017</a:t>
            </a:r>
          </a:p>
        </p:txBody>
      </p:sp>
      <p:sp>
        <p:nvSpPr>
          <p:cNvPr id="64516" name="Rectangle 1026"/>
          <p:cNvSpPr>
            <a:spLocks noGrp="1" noChangeArrowheads="1"/>
          </p:cNvSpPr>
          <p:nvPr>
            <p:ph type="title"/>
          </p:nvPr>
        </p:nvSpPr>
        <p:spPr/>
        <p:txBody>
          <a:bodyPr/>
          <a:lstStyle/>
          <a:p>
            <a:r>
              <a:rPr lang="de-DE" altLang="de-DE" smtClean="0"/>
              <a:t>Warum Deckungsbeitrag statt Vollkosten</a:t>
            </a:r>
          </a:p>
        </p:txBody>
      </p:sp>
      <p:sp>
        <p:nvSpPr>
          <p:cNvPr id="64517" name="Rectangle 1027"/>
          <p:cNvSpPr>
            <a:spLocks noGrp="1" noChangeArrowheads="1"/>
          </p:cNvSpPr>
          <p:nvPr>
            <p:ph type="body" idx="1"/>
          </p:nvPr>
        </p:nvSpPr>
        <p:spPr>
          <a:xfrm>
            <a:off x="428625" y="1773238"/>
            <a:ext cx="8845550" cy="2600325"/>
          </a:xfrm>
        </p:spPr>
        <p:txBody>
          <a:bodyPr/>
          <a:lstStyle/>
          <a:p>
            <a:r>
              <a:rPr lang="de-DE" altLang="de-DE" smtClean="0"/>
              <a:t>Die Kapazitäten sind kurzfristig nicht beeinflussbar, die Aufwendungen dafür sind also Fixkosten.</a:t>
            </a:r>
          </a:p>
          <a:p>
            <a:r>
              <a:rPr lang="de-DE" altLang="de-DE" smtClean="0"/>
              <a:t>Da die Fixkosten kurzfristig unveränderbar sind, nicht aber die outputabhängigen variablen Kosten, geht es unter kurzfristigen Gesichtspunkten nur um die Optimierung von</a:t>
            </a:r>
          </a:p>
          <a:p>
            <a:endParaRPr lang="de-DE" altLang="de-DE" smtClean="0"/>
          </a:p>
          <a:p>
            <a:pPr>
              <a:spcBef>
                <a:spcPct val="0"/>
              </a:spcBef>
            </a:pPr>
            <a:endParaRPr lang="de-DE" altLang="de-DE" smtClean="0"/>
          </a:p>
          <a:p>
            <a:pPr>
              <a:spcBef>
                <a:spcPct val="0"/>
              </a:spcBef>
            </a:pPr>
            <a:r>
              <a:rPr lang="de-DE" altLang="de-DE" sz="2400" smtClean="0"/>
              <a:t>D.h., ich versuche den maximalen Überschuss über die variablen Kosten zu finden, der dann zur Deckung der Fixkosten (incl. des Gewinns etc) dient.</a:t>
            </a:r>
          </a:p>
        </p:txBody>
      </p:sp>
      <p:graphicFrame>
        <p:nvGraphicFramePr>
          <p:cNvPr id="64518" name="Object 1028"/>
          <p:cNvGraphicFramePr>
            <a:graphicFrameLocks noChangeAspect="1"/>
          </p:cNvGraphicFramePr>
          <p:nvPr/>
        </p:nvGraphicFramePr>
        <p:xfrm>
          <a:off x="4521200" y="4149725"/>
          <a:ext cx="2562225" cy="1133475"/>
        </p:xfrm>
        <a:graphic>
          <a:graphicData uri="http://schemas.openxmlformats.org/presentationml/2006/ole">
            <mc:AlternateContent xmlns:mc="http://schemas.openxmlformats.org/markup-compatibility/2006">
              <mc:Choice xmlns:v="urn:schemas-microsoft-com:vml" Requires="v">
                <p:oleObj spid="_x0000_s64539" name="Formel" r:id="rId3" imgW="977900" imgH="431800" progId="Equation.3">
                  <p:embed/>
                </p:oleObj>
              </mc:Choice>
              <mc:Fallback>
                <p:oleObj name="Formel" r:id="rId3" imgW="977900" imgH="431800" progId="Equation.3">
                  <p:embed/>
                  <p:pic>
                    <p:nvPicPr>
                      <p:cNvPr id="0" name="Object 10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1200" y="4149725"/>
                        <a:ext cx="256222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4519" name="Textfeld 22"/>
          <p:cNvSpPr txBox="1">
            <a:spLocks noChangeArrowheads="1"/>
          </p:cNvSpPr>
          <p:nvPr/>
        </p:nvSpPr>
        <p:spPr bwMode="auto">
          <a:xfrm>
            <a:off x="7381875" y="0"/>
            <a:ext cx="2071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a:solidFill>
                  <a:srgbClr val="FF9900"/>
                </a:solidFill>
              </a:rPr>
              <a:t>5.5</a:t>
            </a:r>
          </a:p>
        </p:txBody>
      </p:sp>
      <p:sp>
        <p:nvSpPr>
          <p:cNvPr id="64520" name="Text Box 9"/>
          <p:cNvSpPr txBox="1">
            <a:spLocks noChangeArrowheads="1"/>
          </p:cNvSpPr>
          <p:nvPr/>
        </p:nvSpPr>
        <p:spPr bwMode="auto">
          <a:xfrm>
            <a:off x="7258050" y="4365625"/>
            <a:ext cx="2087563" cy="457200"/>
          </a:xfrm>
          <a:prstGeom prst="rect">
            <a:avLst/>
          </a:prstGeom>
          <a:noFill/>
          <a:ln>
            <a:noFill/>
          </a:ln>
          <a:effectLst/>
          <a:extLst>
            <a:ext uri="{909E8E84-426E-40DD-AFC4-6F175D3DCCD1}">
              <a14:hiddenFill xmlns:a14="http://schemas.microsoft.com/office/drawing/2010/main">
                <a:solidFill>
                  <a:srgbClr val="0099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50000"/>
              </a:spcBef>
            </a:pPr>
            <a:r>
              <a:rPr lang="de-DE" altLang="de-DE" sz="1200"/>
              <a:t>i kennzeichnet die unterschiedlichen Produkte</a:t>
            </a:r>
          </a:p>
        </p:txBody>
      </p:sp>
      <p:sp>
        <p:nvSpPr>
          <p:cNvPr id="64521" name="Text Box 10"/>
          <p:cNvSpPr txBox="1">
            <a:spLocks noChangeArrowheads="1"/>
          </p:cNvSpPr>
          <p:nvPr/>
        </p:nvSpPr>
        <p:spPr bwMode="auto">
          <a:xfrm>
            <a:off x="704850" y="4581525"/>
            <a:ext cx="3384550" cy="641350"/>
          </a:xfrm>
          <a:prstGeom prst="rect">
            <a:avLst/>
          </a:prstGeom>
          <a:noFill/>
          <a:ln>
            <a:noFill/>
          </a:ln>
          <a:effectLst/>
          <a:extLst>
            <a:ext uri="{909E8E84-426E-40DD-AFC4-6F175D3DCCD1}">
              <a14:hiddenFill xmlns:a14="http://schemas.microsoft.com/office/drawing/2010/main">
                <a:solidFill>
                  <a:srgbClr val="0099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sz="1800" b="1">
                <a:solidFill>
                  <a:srgbClr val="FF0000"/>
                </a:solidFill>
              </a:rPr>
              <a:t>Bei gleicher Inanspruch-nahme des Engpasses!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fld id="{63C6288F-FB5B-4FBD-A016-A05A6C692A63}" type="slidenum">
              <a:rPr lang="de-DE" altLang="de-DE" sz="1400">
                <a:solidFill>
                  <a:schemeClr val="bg1"/>
                </a:solidFill>
              </a:rPr>
              <a:pPr algn="l">
                <a:spcBef>
                  <a:spcPct val="0"/>
                </a:spcBef>
              </a:pPr>
              <a:t>51</a:t>
            </a:fld>
            <a:endParaRPr lang="de-DE" altLang="de-DE" sz="1400">
              <a:solidFill>
                <a:schemeClr val="bg1"/>
              </a:solidFill>
            </a:endParaRPr>
          </a:p>
        </p:txBody>
      </p:sp>
      <p:sp>
        <p:nvSpPr>
          <p:cNvPr id="65539"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r>
              <a:rPr lang="de-DE" altLang="de-DE" sz="1400" smtClean="0">
                <a:solidFill>
                  <a:schemeClr val="bg1"/>
                </a:solidFill>
              </a:rPr>
              <a:t>© Anselm Dohle-Beltinger 2017</a:t>
            </a:r>
          </a:p>
        </p:txBody>
      </p:sp>
      <p:sp>
        <p:nvSpPr>
          <p:cNvPr id="65540" name="Rectangle 2"/>
          <p:cNvSpPr>
            <a:spLocks noChangeArrowheads="1"/>
          </p:cNvSpPr>
          <p:nvPr/>
        </p:nvSpPr>
        <p:spPr bwMode="auto">
          <a:xfrm>
            <a:off x="1065213" y="2060575"/>
            <a:ext cx="7200900" cy="3527425"/>
          </a:xfrm>
          <a:prstGeom prst="rect">
            <a:avLst/>
          </a:prstGeom>
          <a:solidFill>
            <a:srgbClr val="DDDDDD"/>
          </a:solidFill>
          <a:ln w="9525">
            <a:solidFill>
              <a:schemeClr val="tx1"/>
            </a:solidFill>
            <a:miter lim="800000"/>
            <a:headEnd/>
            <a:tailEnd/>
          </a:ln>
        </p:spPr>
        <p:txBody>
          <a:bodyPr wrap="none" lIns="92075" tIns="46038" rIns="92075" bIns="46038" anchor="ct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endParaRPr lang="de-DE" altLang="de-DE"/>
          </a:p>
        </p:txBody>
      </p:sp>
      <p:sp>
        <p:nvSpPr>
          <p:cNvPr id="65541" name="Rectangle 3"/>
          <p:cNvSpPr>
            <a:spLocks noChangeArrowheads="1"/>
          </p:cNvSpPr>
          <p:nvPr/>
        </p:nvSpPr>
        <p:spPr bwMode="auto">
          <a:xfrm>
            <a:off x="1281113" y="4581525"/>
            <a:ext cx="3311525" cy="995363"/>
          </a:xfrm>
          <a:prstGeom prst="rect">
            <a:avLst/>
          </a:prstGeom>
          <a:solidFill>
            <a:srgbClr val="FF9900"/>
          </a:solidFill>
          <a:ln w="9525">
            <a:solidFill>
              <a:schemeClr val="tx1"/>
            </a:solidFill>
            <a:miter lim="800000"/>
            <a:headEnd/>
            <a:tailEnd/>
          </a:ln>
        </p:spPr>
        <p:txBody>
          <a:bodyPr wrap="none" lIns="92075" tIns="46038" rIns="92075" bIns="46038" anchor="ct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endParaRPr lang="de-DE" altLang="de-DE"/>
          </a:p>
        </p:txBody>
      </p:sp>
      <p:graphicFrame>
        <p:nvGraphicFramePr>
          <p:cNvPr id="65542" name="Object 4"/>
          <p:cNvGraphicFramePr>
            <a:graphicFrameLocks noGrp="1" noChangeAspect="1"/>
          </p:cNvGraphicFramePr>
          <p:nvPr>
            <p:ph type="dgm" idx="1"/>
          </p:nvPr>
        </p:nvGraphicFramePr>
        <p:xfrm>
          <a:off x="1352550" y="2132013"/>
          <a:ext cx="6624638" cy="3351212"/>
        </p:xfrm>
        <a:graphic>
          <a:graphicData uri="http://schemas.openxmlformats.org/presentationml/2006/ole">
            <mc:AlternateContent xmlns:mc="http://schemas.openxmlformats.org/markup-compatibility/2006">
              <mc:Choice xmlns:v="urn:schemas-microsoft-com:vml" Requires="v">
                <p:oleObj spid="_x0000_s65563" name="MS Org Chart" r:id="rId4" imgW="2510799" imgH="1227164" progId="OrgPlusWOPX.4">
                  <p:embed followColorScheme="full"/>
                </p:oleObj>
              </mc:Choice>
              <mc:Fallback>
                <p:oleObj name="MS Org Chart" r:id="rId4" imgW="2510799" imgH="1227164" progId="OrgPlusWOPX.4">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2550" y="2132013"/>
                        <a:ext cx="6624638" cy="335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5543" name="Rectangle 5"/>
          <p:cNvSpPr>
            <a:spLocks noGrp="1" noChangeArrowheads="1"/>
          </p:cNvSpPr>
          <p:nvPr>
            <p:ph type="title"/>
          </p:nvPr>
        </p:nvSpPr>
        <p:spPr>
          <a:xfrm>
            <a:off x="660400" y="476250"/>
            <a:ext cx="8585200" cy="1352550"/>
          </a:xfrm>
        </p:spPr>
        <p:txBody>
          <a:bodyPr/>
          <a:lstStyle/>
          <a:p>
            <a:r>
              <a:rPr lang="de-DE" altLang="de-DE" smtClean="0"/>
              <a:t>Abfallwirtschaftsplanung</a:t>
            </a:r>
          </a:p>
        </p:txBody>
      </p:sp>
      <p:sp>
        <p:nvSpPr>
          <p:cNvPr id="65544" name="Textfeld 22"/>
          <p:cNvSpPr txBox="1">
            <a:spLocks noChangeArrowheads="1"/>
          </p:cNvSpPr>
          <p:nvPr/>
        </p:nvSpPr>
        <p:spPr bwMode="auto">
          <a:xfrm>
            <a:off x="7381875" y="0"/>
            <a:ext cx="2071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a:solidFill>
                  <a:srgbClr val="FF9900"/>
                </a:solidFill>
              </a:rPr>
              <a:t>5.6</a:t>
            </a:r>
          </a:p>
        </p:txBody>
      </p:sp>
      <p:sp>
        <p:nvSpPr>
          <p:cNvPr id="65545" name="Textfeld 8"/>
          <p:cNvSpPr txBox="1">
            <a:spLocks noChangeArrowheads="1"/>
          </p:cNvSpPr>
          <p:nvPr/>
        </p:nvSpPr>
        <p:spPr bwMode="auto">
          <a:xfrm>
            <a:off x="4808538" y="3716338"/>
            <a:ext cx="3168650" cy="844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r>
              <a:rPr lang="de-DE" altLang="de-DE" sz="1800"/>
              <a:t>Produktionsprozessplanung</a:t>
            </a:r>
          </a:p>
          <a:p>
            <a:r>
              <a:rPr lang="de-DE" altLang="de-DE" sz="1400" i="1"/>
              <a:t/>
            </a:r>
            <a:br>
              <a:rPr lang="de-DE" altLang="de-DE" sz="1400" i="1"/>
            </a:br>
            <a:r>
              <a:rPr lang="de-DE" altLang="de-DE" sz="1400" i="1"/>
              <a:t>Stückkosten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fld id="{1F92F27F-E6AA-4D50-814A-5D4953A5D001}" type="slidenum">
              <a:rPr lang="de-DE" altLang="de-DE" sz="1400">
                <a:solidFill>
                  <a:schemeClr val="bg1"/>
                </a:solidFill>
              </a:rPr>
              <a:pPr algn="l">
                <a:spcBef>
                  <a:spcPct val="0"/>
                </a:spcBef>
              </a:pPr>
              <a:t>52</a:t>
            </a:fld>
            <a:endParaRPr lang="de-DE" altLang="de-DE" sz="1400">
              <a:solidFill>
                <a:schemeClr val="bg1"/>
              </a:solidFill>
            </a:endParaRPr>
          </a:p>
        </p:txBody>
      </p:sp>
      <p:sp>
        <p:nvSpPr>
          <p:cNvPr id="67587"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r>
              <a:rPr lang="de-DE" altLang="de-DE" sz="1400" smtClean="0">
                <a:solidFill>
                  <a:schemeClr val="bg1"/>
                </a:solidFill>
              </a:rPr>
              <a:t>© Anselm Dohle-Beltinger 2017</a:t>
            </a:r>
          </a:p>
        </p:txBody>
      </p:sp>
      <p:sp>
        <p:nvSpPr>
          <p:cNvPr id="67588" name="Rectangle 2"/>
          <p:cNvSpPr>
            <a:spLocks noGrp="1" noChangeArrowheads="1"/>
          </p:cNvSpPr>
          <p:nvPr>
            <p:ph type="title"/>
          </p:nvPr>
        </p:nvSpPr>
        <p:spPr>
          <a:xfrm>
            <a:off x="428625" y="692150"/>
            <a:ext cx="8969375" cy="436563"/>
          </a:xfrm>
        </p:spPr>
        <p:txBody>
          <a:bodyPr/>
          <a:lstStyle/>
          <a:p>
            <a:r>
              <a:rPr lang="de-DE" altLang="de-DE" smtClean="0"/>
              <a:t>Planung der Abfallwirtschaft</a:t>
            </a:r>
          </a:p>
        </p:txBody>
      </p:sp>
      <p:graphicFrame>
        <p:nvGraphicFramePr>
          <p:cNvPr id="67589" name="Object 3"/>
          <p:cNvGraphicFramePr>
            <a:graphicFrameLocks noGrp="1" noChangeAspect="1"/>
          </p:cNvGraphicFramePr>
          <p:nvPr>
            <p:ph type="dgm" idx="1"/>
          </p:nvPr>
        </p:nvGraphicFramePr>
        <p:xfrm>
          <a:off x="1733550" y="1611313"/>
          <a:ext cx="6519863" cy="4079875"/>
        </p:xfrm>
        <a:graphic>
          <a:graphicData uri="http://schemas.openxmlformats.org/presentationml/2006/ole">
            <mc:AlternateContent xmlns:mc="http://schemas.openxmlformats.org/markup-compatibility/2006">
              <mc:Choice xmlns:v="urn:schemas-microsoft-com:vml" Requires="v">
                <p:oleObj spid="_x0000_s67608" name="MS Org Chart" r:id="rId3" imgW="1971082" imgH="1231215" progId="OrgPlusWOPX.4">
                  <p:embed followColorScheme="full"/>
                </p:oleObj>
              </mc:Choice>
              <mc:Fallback>
                <p:oleObj name="MS Org Chart" r:id="rId3" imgW="1971082" imgH="1231215" progId="OrgPlusWOPX.4">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3550" y="1611313"/>
                        <a:ext cx="6519863"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7590" name="Textfeld 22"/>
          <p:cNvSpPr txBox="1">
            <a:spLocks noChangeArrowheads="1"/>
          </p:cNvSpPr>
          <p:nvPr/>
        </p:nvSpPr>
        <p:spPr bwMode="auto">
          <a:xfrm>
            <a:off x="7381875" y="0"/>
            <a:ext cx="2071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a:solidFill>
                  <a:srgbClr val="FF9900"/>
                </a:solidFill>
              </a:rPr>
              <a:t>5.6</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fld id="{471C7E10-B271-4A26-A595-B5A0389CFF05}" type="slidenum">
              <a:rPr lang="de-DE" altLang="de-DE" sz="1400">
                <a:solidFill>
                  <a:schemeClr val="bg1"/>
                </a:solidFill>
              </a:rPr>
              <a:pPr algn="l">
                <a:spcBef>
                  <a:spcPct val="0"/>
                </a:spcBef>
              </a:pPr>
              <a:t>53</a:t>
            </a:fld>
            <a:endParaRPr lang="de-DE" altLang="de-DE" sz="1400">
              <a:solidFill>
                <a:schemeClr val="bg1"/>
              </a:solidFill>
            </a:endParaRPr>
          </a:p>
        </p:txBody>
      </p:sp>
      <p:sp>
        <p:nvSpPr>
          <p:cNvPr id="68611"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r>
              <a:rPr lang="de-DE" altLang="de-DE" sz="1400" smtClean="0">
                <a:solidFill>
                  <a:schemeClr val="bg1"/>
                </a:solidFill>
              </a:rPr>
              <a:t>© Anselm Dohle-Beltinger 2017</a:t>
            </a:r>
          </a:p>
        </p:txBody>
      </p:sp>
      <p:sp>
        <p:nvSpPr>
          <p:cNvPr id="68612" name="Rectangle 2"/>
          <p:cNvSpPr>
            <a:spLocks noGrp="1" noChangeArrowheads="1"/>
          </p:cNvSpPr>
          <p:nvPr>
            <p:ph type="title"/>
          </p:nvPr>
        </p:nvSpPr>
        <p:spPr>
          <a:xfrm>
            <a:off x="776288" y="260350"/>
            <a:ext cx="8420100" cy="457200"/>
          </a:xfrm>
          <a:solidFill>
            <a:schemeClr val="bg1">
              <a:alpha val="89803"/>
            </a:schemeClr>
          </a:solidFill>
        </p:spPr>
        <p:txBody>
          <a:bodyPr/>
          <a:lstStyle/>
          <a:p>
            <a:r>
              <a:rPr lang="de-DE" altLang="de-DE" smtClean="0"/>
              <a:t>Produktion und Umwelt</a:t>
            </a:r>
          </a:p>
        </p:txBody>
      </p:sp>
      <p:sp>
        <p:nvSpPr>
          <p:cNvPr id="68613" name="Rectangle 3"/>
          <p:cNvSpPr>
            <a:spLocks noGrp="1" noChangeArrowheads="1"/>
          </p:cNvSpPr>
          <p:nvPr>
            <p:ph type="body" idx="1"/>
          </p:nvPr>
        </p:nvSpPr>
        <p:spPr>
          <a:xfrm>
            <a:off x="742950" y="762000"/>
            <a:ext cx="8585200" cy="5181600"/>
          </a:xfrm>
        </p:spPr>
        <p:txBody>
          <a:bodyPr/>
          <a:lstStyle/>
          <a:p>
            <a:r>
              <a:rPr lang="de-DE" altLang="de-DE" sz="2400" smtClean="0"/>
              <a:t>Ökonomisches Problem: der Einzelne muss für den Umweltverbrauch keinen oder einen falschen (Erdöl ohne Knappheitsprämie für künftige Generationen) Preis entrichten (z.B. saubere Luft als „öffentliches“ Gut, d.h. nicht zugangsbeschränkt, aber begrenzt verfügbar), die Gesellschaft wird durch den Ressourcenverzehr aber geschädigt.</a:t>
            </a:r>
          </a:p>
          <a:p>
            <a:r>
              <a:rPr lang="de-DE" altLang="de-DE" sz="2400" smtClean="0"/>
              <a:t>Berührt sind Produkte und Verfahren (= In- &amp; Outputs; Produktion und Nutzung; Entsorgung)</a:t>
            </a:r>
          </a:p>
          <a:p>
            <a:r>
              <a:rPr lang="de-DE" altLang="de-DE" sz="2400" smtClean="0"/>
              <a:t>Frage: wie bringe ich diesen Schaden in die Kalkulation des Unternehmens ein? </a:t>
            </a:r>
          </a:p>
          <a:p>
            <a:pPr>
              <a:spcBef>
                <a:spcPct val="0"/>
              </a:spcBef>
              <a:buFontTx/>
              <a:buNone/>
            </a:pPr>
            <a:r>
              <a:rPr lang="de-DE" altLang="de-DE" sz="2400" smtClean="0"/>
              <a:t>	 Verbote oder Märkte: Internalisierung externer Kosten!</a:t>
            </a:r>
          </a:p>
          <a:p>
            <a:r>
              <a:rPr lang="de-DE" altLang="de-DE" sz="2400" smtClean="0"/>
              <a:t>Wie reagiert das Unternehmen?</a:t>
            </a:r>
          </a:p>
          <a:p>
            <a:pPr>
              <a:spcBef>
                <a:spcPct val="0"/>
              </a:spcBef>
              <a:buFontTx/>
              <a:buNone/>
            </a:pPr>
            <a:r>
              <a:rPr lang="de-DE" altLang="de-DE" sz="2400" smtClean="0"/>
              <a:t>	Standortentscheidung; soziale Verantwortung; aktives Umweltmanagement (Umweltbilanz etc.)</a:t>
            </a:r>
          </a:p>
        </p:txBody>
      </p:sp>
      <p:sp>
        <p:nvSpPr>
          <p:cNvPr id="68614" name="Textfeld 22"/>
          <p:cNvSpPr txBox="1">
            <a:spLocks noChangeArrowheads="1"/>
          </p:cNvSpPr>
          <p:nvPr/>
        </p:nvSpPr>
        <p:spPr bwMode="auto">
          <a:xfrm>
            <a:off x="7381875" y="0"/>
            <a:ext cx="2071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a:solidFill>
                  <a:srgbClr val="FF9900"/>
                </a:solidFill>
              </a:rPr>
              <a:t>5.6</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liennummernplatzhalt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fld id="{8A01BF79-AD02-49EC-9070-374ED9CF5DD7}" type="slidenum">
              <a:rPr lang="de-DE" altLang="de-DE" sz="1400">
                <a:solidFill>
                  <a:schemeClr val="bg1"/>
                </a:solidFill>
              </a:rPr>
              <a:pPr algn="l">
                <a:spcBef>
                  <a:spcPct val="0"/>
                </a:spcBef>
              </a:pPr>
              <a:t>54</a:t>
            </a:fld>
            <a:endParaRPr lang="de-DE" altLang="de-DE" sz="1400">
              <a:solidFill>
                <a:schemeClr val="bg1"/>
              </a:solidFill>
            </a:endParaRPr>
          </a:p>
        </p:txBody>
      </p:sp>
      <p:sp>
        <p:nvSpPr>
          <p:cNvPr id="70659" name="Fußzeilenplatzhalt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r>
              <a:rPr lang="de-DE" altLang="de-DE" sz="1400" smtClean="0">
                <a:solidFill>
                  <a:schemeClr val="bg1"/>
                </a:solidFill>
              </a:rPr>
              <a:t>© Anselm Dohle-Beltinger 2017</a:t>
            </a:r>
          </a:p>
        </p:txBody>
      </p:sp>
      <p:sp>
        <p:nvSpPr>
          <p:cNvPr id="70660" name="Rectangle 4"/>
          <p:cNvSpPr>
            <a:spLocks noGrp="1" noChangeArrowheads="1"/>
          </p:cNvSpPr>
          <p:nvPr>
            <p:ph type="title"/>
          </p:nvPr>
        </p:nvSpPr>
        <p:spPr>
          <a:xfrm>
            <a:off x="415925" y="1844675"/>
            <a:ext cx="8969375" cy="1223963"/>
          </a:xfrm>
          <a:solidFill>
            <a:srgbClr val="FF9900"/>
          </a:solidFill>
        </p:spPr>
        <p:txBody>
          <a:bodyPr/>
          <a:lstStyle/>
          <a:p>
            <a:r>
              <a:rPr lang="de-DE" altLang="de-DE" smtClean="0"/>
              <a:t>Kosteneinsparung in der Produktion -</a:t>
            </a:r>
            <a:br>
              <a:rPr lang="de-DE" altLang="de-DE" smtClean="0"/>
            </a:br>
            <a:r>
              <a:rPr lang="de-DE" altLang="de-DE" smtClean="0"/>
              <a:t>aber wo?</a:t>
            </a:r>
          </a:p>
        </p:txBody>
      </p:sp>
      <p:sp>
        <p:nvSpPr>
          <p:cNvPr id="70661" name="Textfeld 22"/>
          <p:cNvSpPr txBox="1">
            <a:spLocks noChangeArrowheads="1"/>
          </p:cNvSpPr>
          <p:nvPr/>
        </p:nvSpPr>
        <p:spPr bwMode="auto">
          <a:xfrm>
            <a:off x="7381875" y="0"/>
            <a:ext cx="2071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a:solidFill>
                  <a:srgbClr val="FF9900"/>
                </a:solidFill>
              </a:rPr>
              <a:t>5.7</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nummernplatzhalt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fld id="{35E64CA2-4A51-4D79-9E39-7CA356FC22EF}" type="slidenum">
              <a:rPr lang="de-DE" altLang="de-DE" sz="1400">
                <a:solidFill>
                  <a:schemeClr val="bg1"/>
                </a:solidFill>
              </a:rPr>
              <a:pPr algn="l">
                <a:spcBef>
                  <a:spcPct val="0"/>
                </a:spcBef>
              </a:pPr>
              <a:t>55</a:t>
            </a:fld>
            <a:endParaRPr lang="de-DE" altLang="de-DE" sz="1400">
              <a:solidFill>
                <a:schemeClr val="bg1"/>
              </a:solidFill>
            </a:endParaRPr>
          </a:p>
        </p:txBody>
      </p:sp>
      <p:sp>
        <p:nvSpPr>
          <p:cNvPr id="71683"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r>
              <a:rPr lang="de-DE" altLang="de-DE" sz="1400" smtClean="0">
                <a:solidFill>
                  <a:schemeClr val="bg1"/>
                </a:solidFill>
              </a:rPr>
              <a:t>© Anselm Dohle-Beltinger 2017</a:t>
            </a:r>
          </a:p>
        </p:txBody>
      </p:sp>
      <p:sp>
        <p:nvSpPr>
          <p:cNvPr id="251005" name="Rectangle 125"/>
          <p:cNvSpPr>
            <a:spLocks noChangeArrowheads="1"/>
          </p:cNvSpPr>
          <p:nvPr/>
        </p:nvSpPr>
        <p:spPr bwMode="auto">
          <a:xfrm>
            <a:off x="704850" y="908050"/>
            <a:ext cx="2592388" cy="1152525"/>
          </a:xfrm>
          <a:prstGeom prst="rect">
            <a:avLst/>
          </a:prstGeom>
          <a:solidFill>
            <a:srgbClr val="FF9900"/>
          </a:solidFill>
          <a:ln w="9525" algn="ctr">
            <a:solidFill>
              <a:schemeClr val="tx1"/>
            </a:solidFill>
            <a:miter lim="800000"/>
            <a:headEnd/>
            <a:tailEnd/>
          </a:ln>
        </p:spPr>
        <p:txBody>
          <a:bodyPr wrap="none" lIns="92075" tIns="46038" rIns="92075" bIns="46038" anchor="ct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endParaRPr lang="de-DE" altLang="de-DE"/>
          </a:p>
        </p:txBody>
      </p:sp>
      <p:graphicFrame>
        <p:nvGraphicFramePr>
          <p:cNvPr id="250882" name="Object 2"/>
          <p:cNvGraphicFramePr>
            <a:graphicFrameLocks noChangeAspect="1"/>
          </p:cNvGraphicFramePr>
          <p:nvPr/>
        </p:nvGraphicFramePr>
        <p:xfrm>
          <a:off x="920750" y="260350"/>
          <a:ext cx="7727950" cy="1755775"/>
        </p:xfrm>
        <a:graphic>
          <a:graphicData uri="http://schemas.openxmlformats.org/presentationml/2006/ole">
            <mc:AlternateContent xmlns:mc="http://schemas.openxmlformats.org/markup-compatibility/2006">
              <mc:Choice xmlns:v="urn:schemas-microsoft-com:vml" Requires="v">
                <p:oleObj spid="_x0000_s71762" name="MS Org Chart" r:id="rId3" imgW="6413326" imgH="5523978" progId="OrgPlusWOPX.4">
                  <p:embed followColorScheme="full"/>
                </p:oleObj>
              </mc:Choice>
              <mc:Fallback>
                <p:oleObj name="MS Org Chart" r:id="rId3" imgW="6413326" imgH="5523978" progId="OrgPlusWOPX.4">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b="71439"/>
                      <a:stretch>
                        <a:fillRect/>
                      </a:stretch>
                    </p:blipFill>
                    <p:spPr bwMode="auto">
                      <a:xfrm>
                        <a:off x="920750" y="260350"/>
                        <a:ext cx="7727950" cy="1755775"/>
                      </a:xfrm>
                      <a:prstGeom prst="rect">
                        <a:avLst/>
                      </a:prstGeom>
                      <a:noFill/>
                      <a:ln>
                        <a:noFill/>
                      </a:ln>
                      <a:effectLst/>
                      <a:extLst>
                        <a:ext uri="{909E8E84-426E-40DD-AFC4-6F175D3DCCD1}">
                          <a14:hiddenFill xmlns:a14="http://schemas.microsoft.com/office/drawing/2010/main">
                            <a:solidFill>
                              <a:schemeClr val="bg1">
                                <a:alpha val="89803"/>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0883" name="Object 3"/>
          <p:cNvGraphicFramePr>
            <a:graphicFrameLocks noChangeAspect="1"/>
          </p:cNvGraphicFramePr>
          <p:nvPr/>
        </p:nvGraphicFramePr>
        <p:xfrm>
          <a:off x="6162675" y="1998663"/>
          <a:ext cx="2484438" cy="4392612"/>
        </p:xfrm>
        <a:graphic>
          <a:graphicData uri="http://schemas.openxmlformats.org/presentationml/2006/ole">
            <mc:AlternateContent xmlns:mc="http://schemas.openxmlformats.org/markup-compatibility/2006">
              <mc:Choice xmlns:v="urn:schemas-microsoft-com:vml" Requires="v">
                <p:oleObj spid="_x0000_s71763" name="MS Org Chart" r:id="rId5" imgW="6413326" imgH="5523978" progId="OrgPlusWOPX.4">
                  <p:embed followColorScheme="full"/>
                </p:oleObj>
              </mc:Choice>
              <mc:Fallback>
                <p:oleObj name="MS Org Chart" r:id="rId5" imgW="6413326" imgH="5523978" progId="OrgPlusWOPX.4">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l="67851" t="28539"/>
                      <a:stretch>
                        <a:fillRect/>
                      </a:stretch>
                    </p:blipFill>
                    <p:spPr bwMode="auto">
                      <a:xfrm>
                        <a:off x="6162675" y="1998663"/>
                        <a:ext cx="2484438"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0886" name="Object 6"/>
          <p:cNvGraphicFramePr>
            <a:graphicFrameLocks noChangeAspect="1"/>
          </p:cNvGraphicFramePr>
          <p:nvPr/>
        </p:nvGraphicFramePr>
        <p:xfrm>
          <a:off x="3641725" y="2012950"/>
          <a:ext cx="2592388" cy="4392613"/>
        </p:xfrm>
        <a:graphic>
          <a:graphicData uri="http://schemas.openxmlformats.org/presentationml/2006/ole">
            <mc:AlternateContent xmlns:mc="http://schemas.openxmlformats.org/markup-compatibility/2006">
              <mc:Choice xmlns:v="urn:schemas-microsoft-com:vml" Requires="v">
                <p:oleObj spid="_x0000_s71764" name="MS Org Chart" r:id="rId6" imgW="6413326" imgH="5523978" progId="OrgPlusWOPX.4">
                  <p:embed followColorScheme="full"/>
                </p:oleObj>
              </mc:Choice>
              <mc:Fallback>
                <p:oleObj name="MS Org Chart" r:id="rId6" imgW="6413326" imgH="5523978" progId="OrgPlusWOPX.4">
                  <p:embed followColorScheme="full"/>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l="35251" t="28539" r="31204"/>
                      <a:stretch>
                        <a:fillRect/>
                      </a:stretch>
                    </p:blipFill>
                    <p:spPr bwMode="auto">
                      <a:xfrm>
                        <a:off x="3641725" y="2012950"/>
                        <a:ext cx="2592388" cy="439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688" name="Text Box 7"/>
          <p:cNvSpPr txBox="1">
            <a:spLocks noChangeArrowheads="1"/>
          </p:cNvSpPr>
          <p:nvPr/>
        </p:nvSpPr>
        <p:spPr bwMode="auto">
          <a:xfrm>
            <a:off x="920750" y="333375"/>
            <a:ext cx="7704138" cy="4572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a:t>Gesamtbetriebliche Kostendeterminanten</a:t>
            </a:r>
          </a:p>
        </p:txBody>
      </p:sp>
      <p:graphicFrame>
        <p:nvGraphicFramePr>
          <p:cNvPr id="250888" name="Object 8"/>
          <p:cNvGraphicFramePr>
            <a:graphicFrameLocks noChangeAspect="1"/>
          </p:cNvGraphicFramePr>
          <p:nvPr/>
        </p:nvGraphicFramePr>
        <p:xfrm>
          <a:off x="839788" y="2009775"/>
          <a:ext cx="2808287" cy="4392613"/>
        </p:xfrm>
        <a:graphic>
          <a:graphicData uri="http://schemas.openxmlformats.org/presentationml/2006/ole">
            <mc:AlternateContent xmlns:mc="http://schemas.openxmlformats.org/markup-compatibility/2006">
              <mc:Choice xmlns:v="urn:schemas-microsoft-com:vml" Requires="v">
                <p:oleObj spid="_x0000_s71765" name="MS Org Chart" r:id="rId7" imgW="6413326" imgH="5523978" progId="OrgPlusWOPX.4">
                  <p:embed followColorScheme="full"/>
                </p:oleObj>
              </mc:Choice>
              <mc:Fallback>
                <p:oleObj name="MS Org Chart" r:id="rId7" imgW="6413326" imgH="5523978" progId="OrgPlusWOPX.4">
                  <p:embed followColorScheme="full"/>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l="-1088" t="28539" r="64749"/>
                      <a:stretch>
                        <a:fillRect/>
                      </a:stretch>
                    </p:blipFill>
                    <p:spPr bwMode="auto">
                      <a:xfrm>
                        <a:off x="839788" y="2009775"/>
                        <a:ext cx="2808287" cy="439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0884" name="AutoShape 4"/>
          <p:cNvSpPr>
            <a:spLocks noChangeArrowheads="1"/>
          </p:cNvSpPr>
          <p:nvPr/>
        </p:nvSpPr>
        <p:spPr bwMode="auto">
          <a:xfrm rot="10800000">
            <a:off x="3879850" y="5715000"/>
            <a:ext cx="2311400" cy="838200"/>
          </a:xfrm>
          <a:prstGeom prst="wedgeRectCallout">
            <a:avLst>
              <a:gd name="adj1" fmla="val -65926"/>
              <a:gd name="adj2" fmla="val 72157"/>
            </a:avLst>
          </a:prstGeom>
          <a:solidFill>
            <a:srgbClr val="FFFFFF"/>
          </a:solidFill>
          <a:ln w="9525">
            <a:solidFill>
              <a:schemeClr val="tx1"/>
            </a:solidFill>
            <a:miter lim="800000"/>
            <a:headEnd/>
            <a:tailEnd/>
          </a:ln>
        </p:spPr>
        <p:txBody>
          <a:bodyPr rot="10800000" wrap="none" lIns="92075" tIns="46038" rIns="92075" bIns="46038" anchor="ct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just"/>
            <a:r>
              <a:rPr lang="de-DE" altLang="de-DE" sz="1600"/>
              <a:t>z.B. Nutzungsdauer </a:t>
            </a:r>
            <a:br>
              <a:rPr lang="de-DE" altLang="de-DE" sz="1600"/>
            </a:br>
            <a:r>
              <a:rPr lang="de-DE" altLang="de-DE" sz="1600"/>
              <a:t>von Aggregaten, Qua-</a:t>
            </a:r>
            <a:br>
              <a:rPr lang="de-DE" altLang="de-DE" sz="1600"/>
            </a:br>
            <a:r>
              <a:rPr lang="de-DE" altLang="de-DE" sz="1600"/>
              <a:t>litätsschwankungen</a:t>
            </a:r>
          </a:p>
        </p:txBody>
      </p:sp>
      <p:sp>
        <p:nvSpPr>
          <p:cNvPr id="250885" name="AutoShape 5"/>
          <p:cNvSpPr>
            <a:spLocks noChangeArrowheads="1"/>
          </p:cNvSpPr>
          <p:nvPr/>
        </p:nvSpPr>
        <p:spPr bwMode="auto">
          <a:xfrm>
            <a:off x="8585200" y="1905000"/>
            <a:ext cx="1073150" cy="533400"/>
          </a:xfrm>
          <a:prstGeom prst="wedgeRectCallout">
            <a:avLst>
              <a:gd name="adj1" fmla="val -52218"/>
              <a:gd name="adj2" fmla="val 95236"/>
            </a:avLst>
          </a:prstGeom>
          <a:solidFill>
            <a:srgbClr val="FFFFFF"/>
          </a:solidFill>
          <a:ln w="9525">
            <a:solidFill>
              <a:srgbClr val="FF0000"/>
            </a:solidFill>
            <a:miter lim="800000"/>
            <a:headEnd/>
            <a:tailEnd/>
          </a:ln>
        </p:spPr>
        <p:txBody>
          <a:bodyPr wrap="none" lIns="92075" tIns="46038" rIns="92075" bIns="46038" anchor="ct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r>
              <a:rPr lang="de-DE" altLang="de-DE" sz="1400" b="1">
                <a:solidFill>
                  <a:srgbClr val="FF0000"/>
                </a:solidFill>
              </a:rPr>
              <a:t>s.a. Tarif-</a:t>
            </a:r>
            <a:br>
              <a:rPr lang="de-DE" altLang="de-DE" sz="1400" b="1">
                <a:solidFill>
                  <a:srgbClr val="FF0000"/>
                </a:solidFill>
              </a:rPr>
            </a:br>
            <a:r>
              <a:rPr lang="de-DE" altLang="de-DE" sz="1400" b="1">
                <a:solidFill>
                  <a:srgbClr val="FF0000"/>
                </a:solidFill>
              </a:rPr>
              <a:t>verträge</a:t>
            </a:r>
          </a:p>
        </p:txBody>
      </p:sp>
      <p:sp>
        <p:nvSpPr>
          <p:cNvPr id="250889" name="AutoShape 9"/>
          <p:cNvSpPr>
            <a:spLocks noChangeArrowheads="1"/>
          </p:cNvSpPr>
          <p:nvPr/>
        </p:nvSpPr>
        <p:spPr bwMode="auto">
          <a:xfrm flipH="1">
            <a:off x="247650" y="4800600"/>
            <a:ext cx="1155700" cy="609600"/>
          </a:xfrm>
          <a:prstGeom prst="wedgeRectCallout">
            <a:avLst>
              <a:gd name="adj1" fmla="val -80806"/>
              <a:gd name="adj2" fmla="val 51560"/>
            </a:avLst>
          </a:prstGeom>
          <a:solidFill>
            <a:srgbClr val="FFFFFF"/>
          </a:solidFill>
          <a:ln w="9525">
            <a:solidFill>
              <a:srgbClr val="FF0000"/>
            </a:solidFill>
            <a:miter lim="800000"/>
            <a:headEnd/>
            <a:tailEnd/>
          </a:ln>
        </p:spPr>
        <p:txBody>
          <a:bodyPr wrap="none" lIns="92075" tIns="46038" rIns="92075" bIns="46038" anchor="ct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r>
              <a:rPr lang="de-DE" altLang="de-DE" sz="1400" b="1">
                <a:solidFill>
                  <a:srgbClr val="FF0000"/>
                </a:solidFill>
              </a:rPr>
              <a:t>Lieferanten-</a:t>
            </a:r>
            <a:br>
              <a:rPr lang="de-DE" altLang="de-DE" sz="1400" b="1">
                <a:solidFill>
                  <a:srgbClr val="FF0000"/>
                </a:solidFill>
              </a:rPr>
            </a:br>
            <a:r>
              <a:rPr lang="de-DE" altLang="de-DE" sz="1400" b="1">
                <a:solidFill>
                  <a:srgbClr val="FF0000"/>
                </a:solidFill>
              </a:rPr>
              <a:t>auswahl, </a:t>
            </a:r>
            <a:br>
              <a:rPr lang="de-DE" altLang="de-DE" sz="1400" b="1">
                <a:solidFill>
                  <a:srgbClr val="FF0000"/>
                </a:solidFill>
              </a:rPr>
            </a:br>
            <a:r>
              <a:rPr lang="de-DE" altLang="de-DE" sz="1400" b="1">
                <a:solidFill>
                  <a:srgbClr val="FF0000"/>
                </a:solidFill>
              </a:rPr>
              <a:t>Zulagen etc.</a:t>
            </a:r>
          </a:p>
        </p:txBody>
      </p:sp>
      <p:sp>
        <p:nvSpPr>
          <p:cNvPr id="71693" name="Textfeld 22"/>
          <p:cNvSpPr txBox="1">
            <a:spLocks noChangeArrowheads="1"/>
          </p:cNvSpPr>
          <p:nvPr/>
        </p:nvSpPr>
        <p:spPr bwMode="auto">
          <a:xfrm>
            <a:off x="7381875" y="0"/>
            <a:ext cx="2071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a:solidFill>
                  <a:srgbClr val="FF9900"/>
                </a:solidFill>
              </a:rPr>
              <a:t>5.7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50882"/>
                                        </p:tgtEl>
                                        <p:attrNameLst>
                                          <p:attrName>style.visibility</p:attrName>
                                        </p:attrNameLst>
                                      </p:cBhvr>
                                      <p:to>
                                        <p:strVal val="visible"/>
                                      </p:to>
                                    </p:set>
                                    <p:animEffect transition="in" filter="blinds(horizontal)">
                                      <p:cBhvr>
                                        <p:cTn id="7" dur="500"/>
                                        <p:tgtEl>
                                          <p:spTgt spid="2508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250883"/>
                                        </p:tgtEl>
                                        <p:attrNameLst>
                                          <p:attrName>style.visibility</p:attrName>
                                        </p:attrNameLst>
                                      </p:cBhvr>
                                      <p:to>
                                        <p:strVal val="visible"/>
                                      </p:to>
                                    </p:set>
                                    <p:animEffect transition="in" filter="strips(downLeft)">
                                      <p:cBhvr>
                                        <p:cTn id="12" dur="500"/>
                                        <p:tgtEl>
                                          <p:spTgt spid="250883"/>
                                        </p:tgtEl>
                                      </p:cBhvr>
                                    </p:animEffect>
                                  </p:childTnLst>
                                </p:cTn>
                              </p:par>
                            </p:childTnLst>
                          </p:cTn>
                        </p:par>
                        <p:par>
                          <p:cTn id="13" fill="hold" nodeType="afterGroup">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25088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nodeType="clickEffect">
                                  <p:stCondLst>
                                    <p:cond delay="0"/>
                                  </p:stCondLst>
                                  <p:childTnLst>
                                    <p:set>
                                      <p:cBhvr>
                                        <p:cTn id="19" dur="1" fill="hold">
                                          <p:stCondLst>
                                            <p:cond delay="0"/>
                                          </p:stCondLst>
                                        </p:cTn>
                                        <p:tgtEl>
                                          <p:spTgt spid="250886"/>
                                        </p:tgtEl>
                                        <p:attrNameLst>
                                          <p:attrName>style.visibility</p:attrName>
                                        </p:attrNameLst>
                                      </p:cBhvr>
                                      <p:to>
                                        <p:strVal val="visible"/>
                                      </p:to>
                                    </p:set>
                                    <p:animEffect transition="in" filter="strips(downLeft)">
                                      <p:cBhvr>
                                        <p:cTn id="20" dur="500"/>
                                        <p:tgtEl>
                                          <p:spTgt spid="25088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1005"/>
                                        </p:tgtEl>
                                        <p:attrNameLst>
                                          <p:attrName>style.visibility</p:attrName>
                                        </p:attrNameLst>
                                      </p:cBhvr>
                                      <p:to>
                                        <p:strVal val="visible"/>
                                      </p:to>
                                    </p:set>
                                  </p:childTnLst>
                                </p:cTn>
                              </p:par>
                            </p:childTnLst>
                          </p:cTn>
                        </p:par>
                        <p:par>
                          <p:cTn id="25" fill="hold" nodeType="afterGroup">
                            <p:stCondLst>
                              <p:cond delay="0"/>
                            </p:stCondLst>
                            <p:childTnLst>
                              <p:par>
                                <p:cTn id="26" presetID="18" presetClass="entr" presetSubtype="12" fill="hold" nodeType="afterEffect">
                                  <p:stCondLst>
                                    <p:cond delay="0"/>
                                  </p:stCondLst>
                                  <p:childTnLst>
                                    <p:set>
                                      <p:cBhvr>
                                        <p:cTn id="27" dur="1" fill="hold">
                                          <p:stCondLst>
                                            <p:cond delay="0"/>
                                          </p:stCondLst>
                                        </p:cTn>
                                        <p:tgtEl>
                                          <p:spTgt spid="250888"/>
                                        </p:tgtEl>
                                        <p:attrNameLst>
                                          <p:attrName>style.visibility</p:attrName>
                                        </p:attrNameLst>
                                      </p:cBhvr>
                                      <p:to>
                                        <p:strVal val="visible"/>
                                      </p:to>
                                    </p:set>
                                    <p:animEffect transition="in" filter="strips(downLeft)">
                                      <p:cBhvr>
                                        <p:cTn id="28" dur="500"/>
                                        <p:tgtEl>
                                          <p:spTgt spid="250888"/>
                                        </p:tgtEl>
                                      </p:cBhvr>
                                    </p:animEffect>
                                  </p:childTnLst>
                                </p:cTn>
                              </p:par>
                            </p:childTnLst>
                          </p:cTn>
                        </p:par>
                        <p:par>
                          <p:cTn id="29" fill="hold" nodeType="afterGroup">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25088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508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005" grpId="0" animBg="1"/>
      <p:bldP spid="250884" grpId="0" animBg="1"/>
      <p:bldP spid="250885" grpId="0" animBg="1"/>
      <p:bldP spid="25088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fld id="{B6214DC8-8FAB-4E2D-82CD-B864AC2C561A}" type="slidenum">
              <a:rPr lang="de-DE" altLang="de-DE" sz="1400">
                <a:solidFill>
                  <a:schemeClr val="bg1"/>
                </a:solidFill>
              </a:rPr>
              <a:pPr algn="l">
                <a:spcBef>
                  <a:spcPct val="0"/>
                </a:spcBef>
              </a:pPr>
              <a:t>56</a:t>
            </a:fld>
            <a:endParaRPr lang="de-DE" altLang="de-DE" sz="1400">
              <a:solidFill>
                <a:schemeClr val="bg1"/>
              </a:solidFill>
            </a:endParaRPr>
          </a:p>
        </p:txBody>
      </p:sp>
      <p:sp>
        <p:nvSpPr>
          <p:cNvPr id="72707"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r>
              <a:rPr lang="de-DE" altLang="de-DE" sz="1400" smtClean="0">
                <a:solidFill>
                  <a:schemeClr val="bg1"/>
                </a:solidFill>
              </a:rPr>
              <a:t>© Anselm Dohle-Beltinger 2017</a:t>
            </a:r>
          </a:p>
        </p:txBody>
      </p:sp>
      <p:sp>
        <p:nvSpPr>
          <p:cNvPr id="72708" name="Rectangle 1027"/>
          <p:cNvSpPr>
            <a:spLocks noGrp="1" noChangeArrowheads="1"/>
          </p:cNvSpPr>
          <p:nvPr>
            <p:ph type="title"/>
          </p:nvPr>
        </p:nvSpPr>
        <p:spPr/>
        <p:txBody>
          <a:bodyPr/>
          <a:lstStyle/>
          <a:p>
            <a:r>
              <a:rPr lang="de-DE" altLang="de-DE" smtClean="0"/>
              <a:t>Kostendeterminanten im Produktionsbereich</a:t>
            </a:r>
          </a:p>
        </p:txBody>
      </p:sp>
      <p:graphicFrame>
        <p:nvGraphicFramePr>
          <p:cNvPr id="72709" name="Object 1028"/>
          <p:cNvGraphicFramePr>
            <a:graphicFrameLocks noGrp="1" noChangeAspect="1"/>
          </p:cNvGraphicFramePr>
          <p:nvPr>
            <p:ph type="dgm" idx="1"/>
          </p:nvPr>
        </p:nvGraphicFramePr>
        <p:xfrm>
          <a:off x="200025" y="2009775"/>
          <a:ext cx="9705975" cy="4424363"/>
        </p:xfrm>
        <a:graphic>
          <a:graphicData uri="http://schemas.openxmlformats.org/presentationml/2006/ole">
            <mc:AlternateContent xmlns:mc="http://schemas.openxmlformats.org/markup-compatibility/2006">
              <mc:Choice xmlns:v="urn:schemas-microsoft-com:vml" Requires="v">
                <p:oleObj spid="_x0000_s72730" name="MS Org Chart" r:id="rId4" imgW="5902755" imgH="2690497" progId="OrgPlusWOPX.4">
                  <p:embed followColorScheme="full"/>
                </p:oleObj>
              </mc:Choice>
              <mc:Fallback>
                <p:oleObj name="MS Org Chart" r:id="rId4" imgW="5902755" imgH="2690497" progId="OrgPlusWOPX.4">
                  <p:embed followColorScheme="full"/>
                  <p:pic>
                    <p:nvPicPr>
                      <p:cNvPr id="0" name="Object 1028"/>
                      <p:cNvPicPr>
                        <a:picLocks noChangeAspect="1" noChangeArrowheads="1"/>
                      </p:cNvPicPr>
                      <p:nvPr/>
                    </p:nvPicPr>
                    <p:blipFill>
                      <a:blip r:embed="rId5">
                        <a:extLst>
                          <a:ext uri="{28A0092B-C50C-407E-A947-70E740481C1C}">
                            <a14:useLocalDpi xmlns:a14="http://schemas.microsoft.com/office/drawing/2010/main" val="0"/>
                          </a:ext>
                        </a:extLst>
                      </a:blip>
                      <a:srcRect t="6686"/>
                      <a:stretch>
                        <a:fillRect/>
                      </a:stretch>
                    </p:blipFill>
                    <p:spPr bwMode="auto">
                      <a:xfrm>
                        <a:off x="200025" y="2009775"/>
                        <a:ext cx="9705975" cy="442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2710" name="Textfeld 22"/>
          <p:cNvSpPr txBox="1">
            <a:spLocks noChangeArrowheads="1"/>
          </p:cNvSpPr>
          <p:nvPr/>
        </p:nvSpPr>
        <p:spPr bwMode="auto">
          <a:xfrm>
            <a:off x="7381875" y="0"/>
            <a:ext cx="2071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a:solidFill>
                  <a:srgbClr val="FF9900"/>
                </a:solidFill>
              </a:rPr>
              <a:t>5.7</a:t>
            </a:r>
          </a:p>
        </p:txBody>
      </p:sp>
      <p:sp>
        <p:nvSpPr>
          <p:cNvPr id="72711" name="Text Box 8"/>
          <p:cNvSpPr txBox="1">
            <a:spLocks noChangeArrowheads="1"/>
          </p:cNvSpPr>
          <p:nvPr/>
        </p:nvSpPr>
        <p:spPr bwMode="auto">
          <a:xfrm>
            <a:off x="6681788" y="5084763"/>
            <a:ext cx="2808287" cy="730250"/>
          </a:xfrm>
          <a:prstGeom prst="rect">
            <a:avLst/>
          </a:prstGeom>
          <a:noFill/>
          <a:ln>
            <a:noFill/>
          </a:ln>
          <a:effectLst/>
          <a:extLst>
            <a:ext uri="{909E8E84-426E-40DD-AFC4-6F175D3DCCD1}">
              <a14:hiddenFill xmlns:a14="http://schemas.microsoft.com/office/drawing/2010/main">
                <a:solidFill>
                  <a:srgbClr val="0099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sz="1400">
                <a:solidFill>
                  <a:srgbClr val="FF0000"/>
                </a:solidFill>
              </a:rPr>
              <a:t>Häufig steigende Grenzkosten, da Produktion  im Bereich sinkender Skalenerträge</a:t>
            </a:r>
          </a:p>
        </p:txBody>
      </p:sp>
      <p:sp>
        <p:nvSpPr>
          <p:cNvPr id="72712" name="Line 9"/>
          <p:cNvSpPr>
            <a:spLocks noChangeShapeType="1"/>
          </p:cNvSpPr>
          <p:nvPr/>
        </p:nvSpPr>
        <p:spPr bwMode="auto">
          <a:xfrm flipH="1" flipV="1">
            <a:off x="4160838" y="4941888"/>
            <a:ext cx="2736850" cy="574675"/>
          </a:xfrm>
          <a:prstGeom prst="line">
            <a:avLst/>
          </a:prstGeom>
          <a:noFill/>
          <a:ln w="222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de-DE"/>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fld id="{40A1C211-F05A-4C84-8AE1-451EAF8300CF}" type="slidenum">
              <a:rPr lang="de-DE" altLang="de-DE" sz="1400"/>
              <a:pPr algn="l">
                <a:spcBef>
                  <a:spcPct val="0"/>
                </a:spcBef>
              </a:pPr>
              <a:t>6</a:t>
            </a:fld>
            <a:endParaRPr lang="de-DE" altLang="de-DE" sz="1400"/>
          </a:p>
        </p:txBody>
      </p:sp>
      <p:sp>
        <p:nvSpPr>
          <p:cNvPr id="12291"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r>
              <a:rPr lang="de-DE" altLang="de-DE" sz="1400" smtClean="0"/>
              <a:t>© Anselm Dohle-Beltinger 2017</a:t>
            </a:r>
          </a:p>
        </p:txBody>
      </p:sp>
      <p:sp>
        <p:nvSpPr>
          <p:cNvPr id="12292" name="Rectangle 2"/>
          <p:cNvSpPr>
            <a:spLocks noGrp="1" noChangeArrowheads="1"/>
          </p:cNvSpPr>
          <p:nvPr>
            <p:ph type="title"/>
          </p:nvPr>
        </p:nvSpPr>
        <p:spPr/>
        <p:txBody>
          <a:bodyPr/>
          <a:lstStyle/>
          <a:p>
            <a:r>
              <a:rPr lang="de-DE" altLang="de-DE" smtClean="0"/>
              <a:t>Unternehmensplanung sukzessiv</a:t>
            </a:r>
          </a:p>
        </p:txBody>
      </p:sp>
      <p:sp>
        <p:nvSpPr>
          <p:cNvPr id="12293" name="Rectangle 3"/>
          <p:cNvSpPr>
            <a:spLocks noGrp="1" noChangeArrowheads="1"/>
          </p:cNvSpPr>
          <p:nvPr>
            <p:ph type="body" idx="1"/>
          </p:nvPr>
        </p:nvSpPr>
        <p:spPr>
          <a:xfrm>
            <a:off x="742950" y="1676400"/>
            <a:ext cx="8420100" cy="4419600"/>
          </a:xfrm>
        </p:spPr>
        <p:txBody>
          <a:bodyPr/>
          <a:lstStyle/>
          <a:p>
            <a:r>
              <a:rPr lang="de-DE" altLang="de-DE" sz="2600" dirty="0" smtClean="0"/>
              <a:t>In vielen Unternehmen führt die  (nicht unveränderliche) Komplexität der Abläufe und das Fehlen der notwendigen EDV dazu, dass die Planung zu Fuß gemacht wird, d.h. in langwierigen, oft nur  bilateralen Planungsrunden (Chef und ein Abteilungsleiter) erfolgt eine sukzessive Planung der einzelnen Leistungsbereiche. Die Optimierung erfolgt durch Wiederholungsschleifen.</a:t>
            </a:r>
          </a:p>
          <a:p>
            <a:r>
              <a:rPr lang="de-DE" altLang="de-DE" sz="2600" dirty="0" smtClean="0"/>
              <a:t>Die Planung geht hierbei sinnvollerweise von den Engpassstellen aus, die erst in längeren Horizonten beeinflusst werden können.</a:t>
            </a:r>
          </a:p>
        </p:txBody>
      </p:sp>
      <p:sp>
        <p:nvSpPr>
          <p:cNvPr id="12294" name="Textfeld 5"/>
          <p:cNvSpPr txBox="1">
            <a:spLocks noChangeArrowheads="1"/>
          </p:cNvSpPr>
          <p:nvPr/>
        </p:nvSpPr>
        <p:spPr bwMode="auto">
          <a:xfrm>
            <a:off x="7310438" y="0"/>
            <a:ext cx="20716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a:solidFill>
                  <a:srgbClr val="FF9900"/>
                </a:solidFill>
              </a:rPr>
              <a:t>5.2.1</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fld id="{03EAB641-F11D-4E47-9DA0-B556D13A6926}" type="slidenum">
              <a:rPr lang="de-DE" altLang="de-DE" sz="1400"/>
              <a:pPr algn="l">
                <a:spcBef>
                  <a:spcPct val="0"/>
                </a:spcBef>
              </a:pPr>
              <a:t>7</a:t>
            </a:fld>
            <a:endParaRPr lang="de-DE" altLang="de-DE" sz="1400" dirty="0"/>
          </a:p>
        </p:txBody>
      </p:sp>
      <p:sp>
        <p:nvSpPr>
          <p:cNvPr id="14339"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r>
              <a:rPr lang="de-DE" altLang="de-DE" sz="1400" dirty="0" smtClean="0"/>
              <a:t>© Anselm Dohle-Beltinger 2017</a:t>
            </a:r>
          </a:p>
        </p:txBody>
      </p:sp>
      <p:sp>
        <p:nvSpPr>
          <p:cNvPr id="14340" name="Rectangle 2"/>
          <p:cNvSpPr>
            <a:spLocks noGrp="1" noChangeArrowheads="1"/>
          </p:cNvSpPr>
          <p:nvPr>
            <p:ph type="title"/>
          </p:nvPr>
        </p:nvSpPr>
        <p:spPr>
          <a:xfrm>
            <a:off x="428625" y="692150"/>
            <a:ext cx="8969375" cy="561975"/>
          </a:xfrm>
        </p:spPr>
        <p:txBody>
          <a:bodyPr/>
          <a:lstStyle/>
          <a:p>
            <a:r>
              <a:rPr lang="de-DE" altLang="de-DE" smtClean="0"/>
              <a:t>Unternehmensplanung simultan</a:t>
            </a:r>
          </a:p>
        </p:txBody>
      </p:sp>
      <p:sp>
        <p:nvSpPr>
          <p:cNvPr id="14341" name="Rectangle 3"/>
          <p:cNvSpPr>
            <a:spLocks noGrp="1" noChangeArrowheads="1"/>
          </p:cNvSpPr>
          <p:nvPr>
            <p:ph type="body" idx="1"/>
          </p:nvPr>
        </p:nvSpPr>
        <p:spPr>
          <a:xfrm>
            <a:off x="742950" y="1752600"/>
            <a:ext cx="8420100" cy="4343400"/>
          </a:xfrm>
        </p:spPr>
        <p:txBody>
          <a:bodyPr/>
          <a:lstStyle/>
          <a:p>
            <a:r>
              <a:rPr lang="de-DE" altLang="de-DE" sz="2400" smtClean="0"/>
              <a:t>Mittels Computersimulationen versucht man hier die Interdependenzen einer Auswahlentscheidung sofort sichtbar zu machen und kann so mit nur geringen Zeitverzögerungen und Wiederholungsschleifen die Planung zu Ende bringen.</a:t>
            </a:r>
          </a:p>
          <a:p>
            <a:r>
              <a:rPr lang="de-DE" altLang="de-DE" sz="2400" smtClean="0"/>
              <a:t>Geeignet ist dieses Konzept für Firmen, die alle Ablaufphasen des Leistungsprozesses und seiner Randgebiete computerisieren können und wollen.</a:t>
            </a:r>
          </a:p>
          <a:p>
            <a:r>
              <a:rPr lang="de-DE" altLang="de-DE" sz="2400" smtClean="0"/>
              <a:t>Dies bedeutet einen sehr hohen Aufwand zur Einrichtung und Pflege der Datenbanken.</a:t>
            </a:r>
          </a:p>
          <a:p>
            <a:r>
              <a:rPr lang="de-DE" altLang="de-DE" sz="2400" smtClean="0"/>
              <a:t>Deshalb i.d.R. erst bei größeren mittelständischen Unternehmen anzutreffen.</a:t>
            </a:r>
          </a:p>
        </p:txBody>
      </p:sp>
      <p:sp>
        <p:nvSpPr>
          <p:cNvPr id="14342" name="Textfeld 5"/>
          <p:cNvSpPr txBox="1">
            <a:spLocks noChangeArrowheads="1"/>
          </p:cNvSpPr>
          <p:nvPr/>
        </p:nvSpPr>
        <p:spPr bwMode="auto">
          <a:xfrm>
            <a:off x="7310438" y="0"/>
            <a:ext cx="20716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a:solidFill>
                  <a:srgbClr val="FF9900"/>
                </a:solidFill>
              </a:rPr>
              <a:t>5.2.1</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fld id="{933820E7-DECA-4B04-AB06-B29321D49659}" type="slidenum">
              <a:rPr lang="de-DE" altLang="de-DE" sz="1400"/>
              <a:pPr algn="l">
                <a:spcBef>
                  <a:spcPct val="0"/>
                </a:spcBef>
              </a:pPr>
              <a:t>8</a:t>
            </a:fld>
            <a:endParaRPr lang="de-DE" altLang="de-DE" sz="1400"/>
          </a:p>
        </p:txBody>
      </p:sp>
      <p:sp>
        <p:nvSpPr>
          <p:cNvPr id="15363"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r>
              <a:rPr lang="de-DE" altLang="de-DE" sz="1400" smtClean="0"/>
              <a:t>© Anselm Dohle-Beltinger 2017</a:t>
            </a:r>
          </a:p>
        </p:txBody>
      </p:sp>
      <p:sp>
        <p:nvSpPr>
          <p:cNvPr id="101395" name="Rectangle 1043"/>
          <p:cNvSpPr>
            <a:spLocks noChangeArrowheads="1"/>
          </p:cNvSpPr>
          <p:nvPr/>
        </p:nvSpPr>
        <p:spPr bwMode="auto">
          <a:xfrm>
            <a:off x="3648075" y="2532063"/>
            <a:ext cx="2590800" cy="936625"/>
          </a:xfrm>
          <a:prstGeom prst="rect">
            <a:avLst/>
          </a:prstGeom>
          <a:solidFill>
            <a:srgbClr val="0099FF"/>
          </a:solidFill>
          <a:ln w="9525">
            <a:solidFill>
              <a:schemeClr val="tx1"/>
            </a:solidFill>
            <a:miter lim="800000"/>
            <a:headEnd/>
            <a:tailEnd/>
          </a:ln>
        </p:spPr>
        <p:txBody>
          <a:bodyPr lIns="0" tIns="0" rIns="0" bIns="0"/>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1400" b="1"/>
              <a:t>Absatz ist </a:t>
            </a:r>
            <a:r>
              <a:rPr lang="de-DE" altLang="de-DE" sz="1400" b="1" u="sng"/>
              <a:t>häufiger</a:t>
            </a:r>
            <a:r>
              <a:rPr lang="de-DE" altLang="de-DE" sz="1400" b="1"/>
              <a:t> Startpunkt in Käufermärkten:</a:t>
            </a:r>
          </a:p>
          <a:p>
            <a:pPr algn="l"/>
            <a:r>
              <a:rPr lang="de-DE" altLang="de-DE" sz="1400"/>
              <a:t>Es könnte mehr erzeugt werden als derzeit verkauft werden kann</a:t>
            </a:r>
          </a:p>
        </p:txBody>
      </p:sp>
      <p:sp>
        <p:nvSpPr>
          <p:cNvPr id="101396" name="Text Box 1044"/>
          <p:cNvSpPr txBox="1">
            <a:spLocks noChangeArrowheads="1"/>
          </p:cNvSpPr>
          <p:nvPr/>
        </p:nvSpPr>
        <p:spPr bwMode="auto">
          <a:xfrm>
            <a:off x="3657600" y="3500438"/>
            <a:ext cx="2590800" cy="739775"/>
          </a:xfrm>
          <a:prstGeom prst="rect">
            <a:avLst/>
          </a:prstGeom>
          <a:solidFill>
            <a:srgbClr val="FFFF00"/>
          </a:solidFill>
          <a:ln w="9525">
            <a:solidFill>
              <a:schemeClr val="tx1"/>
            </a:solidFill>
            <a:miter lim="800000"/>
            <a:headEnd/>
            <a:tailEnd/>
          </a:ln>
        </p:spPr>
        <p:txBody>
          <a:bodyPr lIns="92075" tIns="46038" rIns="92075" bIns="46038">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50000"/>
              </a:spcBef>
            </a:pPr>
            <a:r>
              <a:rPr lang="de-DE" altLang="de-DE" sz="1400" b="1"/>
              <a:t>Danach wird i.d.R. festgesetzt, was wann wie gefertigt werden soll</a:t>
            </a:r>
            <a:r>
              <a:rPr lang="de-DE" altLang="de-DE" sz="1400"/>
              <a:t> </a:t>
            </a:r>
          </a:p>
        </p:txBody>
      </p:sp>
      <p:sp>
        <p:nvSpPr>
          <p:cNvPr id="101397" name="Rectangle 1045"/>
          <p:cNvSpPr>
            <a:spLocks noChangeArrowheads="1"/>
          </p:cNvSpPr>
          <p:nvPr/>
        </p:nvSpPr>
        <p:spPr bwMode="auto">
          <a:xfrm>
            <a:off x="1423988" y="4292600"/>
            <a:ext cx="7129462" cy="649288"/>
          </a:xfrm>
          <a:prstGeom prst="rect">
            <a:avLst/>
          </a:prstGeom>
          <a:solidFill>
            <a:srgbClr val="FF1F1F"/>
          </a:solidFill>
          <a:ln w="9525">
            <a:solidFill>
              <a:schemeClr val="tx1"/>
            </a:solidFill>
            <a:miter lim="800000"/>
            <a:headEnd/>
            <a:tailEnd/>
          </a:ln>
        </p:spPr>
        <p:txBody>
          <a:bodyPr lIns="92075" tIns="46038" rIns="92075" bIns="46038" anchor="ct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r>
              <a:rPr lang="de-DE" altLang="de-DE" sz="1400" b="1"/>
              <a:t>Im nächsten Schritt muss geklärt werden ob alle Voraussetzungen für die Produktion schon geschaffen sind bzw. was noch zu beschaffen ist.</a:t>
            </a:r>
          </a:p>
        </p:txBody>
      </p:sp>
      <p:graphicFrame>
        <p:nvGraphicFramePr>
          <p:cNvPr id="15367" name="Object 1047"/>
          <p:cNvGraphicFramePr>
            <a:graphicFrameLocks noGrp="1" noChangeAspect="1"/>
          </p:cNvGraphicFramePr>
          <p:nvPr>
            <p:ph type="dgm" idx="1"/>
          </p:nvPr>
        </p:nvGraphicFramePr>
        <p:xfrm>
          <a:off x="1514475" y="1865313"/>
          <a:ext cx="6875463" cy="700087"/>
        </p:xfrm>
        <a:graphic>
          <a:graphicData uri="http://schemas.openxmlformats.org/presentationml/2006/ole">
            <mc:AlternateContent xmlns:mc="http://schemas.openxmlformats.org/markup-compatibility/2006">
              <mc:Choice xmlns:v="urn:schemas-microsoft-com:vml" Requires="v">
                <p:oleObj spid="_x0000_s15390" name="MS Org Chart" r:id="rId4" imgW="2496642" imgH="1446344" progId="OrgPlusWOPX.4">
                  <p:embed followColorScheme="full"/>
                </p:oleObj>
              </mc:Choice>
              <mc:Fallback>
                <p:oleObj name="MS Org Chart" r:id="rId4" imgW="2496642" imgH="1446344" progId="OrgPlusWOPX.4">
                  <p:embed followColorScheme="full"/>
                  <p:pic>
                    <p:nvPicPr>
                      <p:cNvPr id="0" name="Object 1047"/>
                      <p:cNvPicPr>
                        <a:picLocks noChangeAspect="1" noChangeArrowheads="1"/>
                      </p:cNvPicPr>
                      <p:nvPr/>
                    </p:nvPicPr>
                    <p:blipFill>
                      <a:blip r:embed="rId5">
                        <a:extLst>
                          <a:ext uri="{28A0092B-C50C-407E-A947-70E740481C1C}">
                            <a14:useLocalDpi xmlns:a14="http://schemas.microsoft.com/office/drawing/2010/main" val="0"/>
                          </a:ext>
                        </a:extLst>
                      </a:blip>
                      <a:srcRect b="80983"/>
                      <a:stretch>
                        <a:fillRect/>
                      </a:stretch>
                    </p:blipFill>
                    <p:spPr bwMode="auto">
                      <a:xfrm>
                        <a:off x="1514475" y="1865313"/>
                        <a:ext cx="6875463" cy="70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1401" name="Text Box 1049"/>
          <p:cNvSpPr txBox="1">
            <a:spLocks noChangeArrowheads="1"/>
          </p:cNvSpPr>
          <p:nvPr/>
        </p:nvSpPr>
        <p:spPr bwMode="auto">
          <a:xfrm>
            <a:off x="1423988" y="5084763"/>
            <a:ext cx="7129462" cy="517525"/>
          </a:xfrm>
          <a:prstGeom prst="rect">
            <a:avLst/>
          </a:prstGeom>
          <a:solidFill>
            <a:srgbClr val="00C6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sz="1400" b="1"/>
              <a:t>Was wird benötigt um die Anpassungsmaßnahmen </a:t>
            </a:r>
            <a:br>
              <a:rPr lang="de-DE" altLang="de-DE" sz="1400" b="1"/>
            </a:br>
            <a:r>
              <a:rPr lang="de-DE" altLang="de-DE" sz="1400" b="1"/>
              <a:t>durchführen zu können?</a:t>
            </a:r>
          </a:p>
        </p:txBody>
      </p:sp>
      <p:sp>
        <p:nvSpPr>
          <p:cNvPr id="101402" name="AutoShape 1050"/>
          <p:cNvSpPr>
            <a:spLocks noChangeArrowheads="1"/>
          </p:cNvSpPr>
          <p:nvPr/>
        </p:nvSpPr>
        <p:spPr bwMode="auto">
          <a:xfrm>
            <a:off x="6392863" y="1773238"/>
            <a:ext cx="1873250" cy="533400"/>
          </a:xfrm>
          <a:prstGeom prst="wedgeRectCallout">
            <a:avLst>
              <a:gd name="adj1" fmla="val -71866"/>
              <a:gd name="adj2" fmla="val 169940"/>
            </a:avLst>
          </a:prstGeom>
          <a:solidFill>
            <a:srgbClr val="FF9900"/>
          </a:solidFill>
          <a:ln w="9525">
            <a:solidFill>
              <a:schemeClr val="tx1"/>
            </a:solidFill>
            <a:miter lim="800000"/>
            <a:headEnd/>
            <a:tailEnd/>
          </a:ln>
        </p:spPr>
        <p:txBody>
          <a:bodyPr lIns="92075" tIns="46038" rIns="92075" bIns="46038" anchor="ct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nSpc>
                <a:spcPct val="80000"/>
              </a:lnSpc>
            </a:pPr>
            <a:r>
              <a:rPr lang="de-DE" altLang="de-DE" sz="1600" b="1"/>
              <a:t> Wo liegt der Engpassfaktor?</a:t>
            </a:r>
          </a:p>
        </p:txBody>
      </p:sp>
      <p:sp>
        <p:nvSpPr>
          <p:cNvPr id="15370" name="Rectangle 1052"/>
          <p:cNvSpPr>
            <a:spLocks noGrp="1" noChangeArrowheads="1"/>
          </p:cNvSpPr>
          <p:nvPr>
            <p:ph type="title"/>
          </p:nvPr>
        </p:nvSpPr>
        <p:spPr>
          <a:xfrm>
            <a:off x="704850" y="476250"/>
            <a:ext cx="8420100" cy="1046163"/>
          </a:xfrm>
          <a:solidFill>
            <a:schemeClr val="bg1">
              <a:alpha val="89803"/>
            </a:schemeClr>
          </a:solidFill>
        </p:spPr>
        <p:txBody>
          <a:bodyPr/>
          <a:lstStyle/>
          <a:p>
            <a:r>
              <a:rPr lang="de-DE" altLang="de-DE" smtClean="0"/>
              <a:t>Langfristplanung der Produktion und</a:t>
            </a:r>
            <a:br>
              <a:rPr lang="de-DE" altLang="de-DE" smtClean="0"/>
            </a:br>
            <a:r>
              <a:rPr lang="de-DE" altLang="de-DE" smtClean="0"/>
              <a:t>strategische Planungsabschnitte</a:t>
            </a:r>
          </a:p>
        </p:txBody>
      </p:sp>
      <p:sp>
        <p:nvSpPr>
          <p:cNvPr id="15371" name="Textfeld 10"/>
          <p:cNvSpPr txBox="1">
            <a:spLocks noChangeArrowheads="1"/>
          </p:cNvSpPr>
          <p:nvPr/>
        </p:nvSpPr>
        <p:spPr bwMode="auto">
          <a:xfrm>
            <a:off x="7310438" y="0"/>
            <a:ext cx="20716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a:solidFill>
                  <a:srgbClr val="FF9900"/>
                </a:solidFill>
              </a:rPr>
              <a:t>5.2.2</a:t>
            </a:r>
          </a:p>
        </p:txBody>
      </p:sp>
      <p:sp>
        <p:nvSpPr>
          <p:cNvPr id="15372" name="Text Box 3"/>
          <p:cNvSpPr txBox="1">
            <a:spLocks noChangeArrowheads="1"/>
          </p:cNvSpPr>
          <p:nvPr/>
        </p:nvSpPr>
        <p:spPr bwMode="auto">
          <a:xfrm>
            <a:off x="0" y="2000250"/>
            <a:ext cx="29527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50000"/>
              </a:spcBef>
            </a:pPr>
            <a:r>
              <a:rPr lang="de-DE" altLang="de-DE" sz="3200">
                <a:solidFill>
                  <a:srgbClr val="FF0000"/>
                </a:solidFill>
              </a:rPr>
              <a:t>In der Folge: sukzessive Planung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4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1395"/>
                                        </p:tgtEl>
                                        <p:attrNameLst>
                                          <p:attrName>style.visibility</p:attrName>
                                        </p:attrNameLst>
                                      </p:cBhvr>
                                      <p:to>
                                        <p:strVal val="visible"/>
                                      </p:to>
                                    </p:set>
                                    <p:anim calcmode="lin" valueType="num">
                                      <p:cBhvr additive="base">
                                        <p:cTn id="11" dur="500" fill="hold"/>
                                        <p:tgtEl>
                                          <p:spTgt spid="101395"/>
                                        </p:tgtEl>
                                        <p:attrNameLst>
                                          <p:attrName>ppt_x</p:attrName>
                                        </p:attrNameLst>
                                      </p:cBhvr>
                                      <p:tavLst>
                                        <p:tav tm="0">
                                          <p:val>
                                            <p:strVal val="#ppt_x"/>
                                          </p:val>
                                        </p:tav>
                                        <p:tav tm="100000">
                                          <p:val>
                                            <p:strVal val="#ppt_x"/>
                                          </p:val>
                                        </p:tav>
                                      </p:tavLst>
                                    </p:anim>
                                    <p:anim calcmode="lin" valueType="num">
                                      <p:cBhvr additive="base">
                                        <p:cTn id="12" dur="500" fill="hold"/>
                                        <p:tgtEl>
                                          <p:spTgt spid="101395"/>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1396"/>
                                        </p:tgtEl>
                                        <p:attrNameLst>
                                          <p:attrName>style.visibility</p:attrName>
                                        </p:attrNameLst>
                                      </p:cBhvr>
                                      <p:to>
                                        <p:strVal val="visible"/>
                                      </p:to>
                                    </p:set>
                                    <p:anim calcmode="lin" valueType="num">
                                      <p:cBhvr additive="base">
                                        <p:cTn id="17" dur="500" fill="hold"/>
                                        <p:tgtEl>
                                          <p:spTgt spid="101396"/>
                                        </p:tgtEl>
                                        <p:attrNameLst>
                                          <p:attrName>ppt_x</p:attrName>
                                        </p:attrNameLst>
                                      </p:cBhvr>
                                      <p:tavLst>
                                        <p:tav tm="0">
                                          <p:val>
                                            <p:strVal val="#ppt_x"/>
                                          </p:val>
                                        </p:tav>
                                        <p:tav tm="100000">
                                          <p:val>
                                            <p:strVal val="#ppt_x"/>
                                          </p:val>
                                        </p:tav>
                                      </p:tavLst>
                                    </p:anim>
                                    <p:anim calcmode="lin" valueType="num">
                                      <p:cBhvr additive="base">
                                        <p:cTn id="18" dur="500" fill="hold"/>
                                        <p:tgtEl>
                                          <p:spTgt spid="101396"/>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1397"/>
                                        </p:tgtEl>
                                        <p:attrNameLst>
                                          <p:attrName>style.visibility</p:attrName>
                                        </p:attrNameLst>
                                      </p:cBhvr>
                                      <p:to>
                                        <p:strVal val="visible"/>
                                      </p:to>
                                    </p:set>
                                    <p:anim calcmode="lin" valueType="num">
                                      <p:cBhvr additive="base">
                                        <p:cTn id="23" dur="500" fill="hold"/>
                                        <p:tgtEl>
                                          <p:spTgt spid="101397"/>
                                        </p:tgtEl>
                                        <p:attrNameLst>
                                          <p:attrName>ppt_x</p:attrName>
                                        </p:attrNameLst>
                                      </p:cBhvr>
                                      <p:tavLst>
                                        <p:tav tm="0">
                                          <p:val>
                                            <p:strVal val="#ppt_x"/>
                                          </p:val>
                                        </p:tav>
                                        <p:tav tm="100000">
                                          <p:val>
                                            <p:strVal val="#ppt_x"/>
                                          </p:val>
                                        </p:tav>
                                      </p:tavLst>
                                    </p:anim>
                                    <p:anim calcmode="lin" valueType="num">
                                      <p:cBhvr additive="base">
                                        <p:cTn id="24" dur="500" fill="hold"/>
                                        <p:tgtEl>
                                          <p:spTgt spid="101397"/>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1401"/>
                                        </p:tgtEl>
                                        <p:attrNameLst>
                                          <p:attrName>style.visibility</p:attrName>
                                        </p:attrNameLst>
                                      </p:cBhvr>
                                      <p:to>
                                        <p:strVal val="visible"/>
                                      </p:to>
                                    </p:set>
                                    <p:anim calcmode="lin" valueType="num">
                                      <p:cBhvr additive="base">
                                        <p:cTn id="29" dur="500" fill="hold"/>
                                        <p:tgtEl>
                                          <p:spTgt spid="101401"/>
                                        </p:tgtEl>
                                        <p:attrNameLst>
                                          <p:attrName>ppt_x</p:attrName>
                                        </p:attrNameLst>
                                      </p:cBhvr>
                                      <p:tavLst>
                                        <p:tav tm="0">
                                          <p:val>
                                            <p:strVal val="#ppt_x"/>
                                          </p:val>
                                        </p:tav>
                                        <p:tav tm="100000">
                                          <p:val>
                                            <p:strVal val="#ppt_x"/>
                                          </p:val>
                                        </p:tav>
                                      </p:tavLst>
                                    </p:anim>
                                    <p:anim calcmode="lin" valueType="num">
                                      <p:cBhvr additive="base">
                                        <p:cTn id="30" dur="500" fill="hold"/>
                                        <p:tgtEl>
                                          <p:spTgt spid="1014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95" grpId="0" animBg="1"/>
      <p:bldP spid="101396" grpId="0" animBg="1"/>
      <p:bldP spid="101397" grpId="0" animBg="1"/>
      <p:bldP spid="101401" grpId="0" animBg="1"/>
      <p:bldP spid="10140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fld id="{86277421-C7CD-47DA-9418-CF02FB370138}" type="slidenum">
              <a:rPr lang="de-DE" altLang="de-DE" sz="1400"/>
              <a:pPr algn="l">
                <a:spcBef>
                  <a:spcPct val="0"/>
                </a:spcBef>
              </a:pPr>
              <a:t>9</a:t>
            </a:fld>
            <a:endParaRPr lang="de-DE" altLang="de-DE" sz="1400"/>
          </a:p>
        </p:txBody>
      </p:sp>
      <p:sp>
        <p:nvSpPr>
          <p:cNvPr id="17411"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r">
              <a:spcBef>
                <a:spcPct val="0"/>
              </a:spcBef>
            </a:pPr>
            <a:r>
              <a:rPr lang="de-DE" altLang="de-DE" sz="1400" smtClean="0"/>
              <a:t>© Anselm Dohle-Beltinger 2017</a:t>
            </a:r>
          </a:p>
        </p:txBody>
      </p:sp>
      <p:sp>
        <p:nvSpPr>
          <p:cNvPr id="199711" name="Rectangle 31"/>
          <p:cNvSpPr>
            <a:spLocks noChangeArrowheads="1"/>
          </p:cNvSpPr>
          <p:nvPr/>
        </p:nvSpPr>
        <p:spPr bwMode="auto">
          <a:xfrm>
            <a:off x="6105525" y="4365625"/>
            <a:ext cx="2376488" cy="576263"/>
          </a:xfrm>
          <a:prstGeom prst="rect">
            <a:avLst/>
          </a:prstGeom>
          <a:solidFill>
            <a:srgbClr val="00FFCC"/>
          </a:solidFill>
          <a:ln w="9525">
            <a:solidFill>
              <a:schemeClr val="tx1"/>
            </a:solidFill>
            <a:miter lim="800000"/>
            <a:headEnd/>
            <a:tailEnd/>
          </a:ln>
        </p:spPr>
        <p:txBody>
          <a:bodyPr wrap="none" lIns="92075" tIns="46038" rIns="92075" bIns="46038" anchor="ct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endParaRPr lang="de-DE" altLang="de-DE"/>
          </a:p>
        </p:txBody>
      </p:sp>
      <p:sp>
        <p:nvSpPr>
          <p:cNvPr id="199710" name="Rectangle 30"/>
          <p:cNvSpPr>
            <a:spLocks noChangeArrowheads="1"/>
          </p:cNvSpPr>
          <p:nvPr/>
        </p:nvSpPr>
        <p:spPr bwMode="auto">
          <a:xfrm>
            <a:off x="3800475" y="4365625"/>
            <a:ext cx="2305050" cy="576263"/>
          </a:xfrm>
          <a:prstGeom prst="rect">
            <a:avLst/>
          </a:prstGeom>
          <a:solidFill>
            <a:srgbClr val="FFFF00"/>
          </a:solidFill>
          <a:ln w="9525">
            <a:solidFill>
              <a:schemeClr val="tx1"/>
            </a:solidFill>
            <a:miter lim="800000"/>
            <a:headEnd/>
            <a:tailEnd/>
          </a:ln>
        </p:spPr>
        <p:txBody>
          <a:bodyPr wrap="none" lIns="92075" tIns="46038" rIns="92075" bIns="46038" anchor="ct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endParaRPr lang="de-DE" altLang="de-DE"/>
          </a:p>
        </p:txBody>
      </p:sp>
      <p:sp>
        <p:nvSpPr>
          <p:cNvPr id="17414" name="Rectangle 2"/>
          <p:cNvSpPr>
            <a:spLocks noGrp="1" noChangeArrowheads="1"/>
          </p:cNvSpPr>
          <p:nvPr>
            <p:ph type="title"/>
          </p:nvPr>
        </p:nvSpPr>
        <p:spPr>
          <a:xfrm>
            <a:off x="704850" y="476250"/>
            <a:ext cx="8420100" cy="1046163"/>
          </a:xfrm>
          <a:solidFill>
            <a:schemeClr val="bg1">
              <a:alpha val="89803"/>
            </a:schemeClr>
          </a:solidFill>
        </p:spPr>
        <p:txBody>
          <a:bodyPr/>
          <a:lstStyle/>
          <a:p>
            <a:r>
              <a:rPr lang="de-DE" altLang="de-DE" smtClean="0"/>
              <a:t>Langfristplanung der Produktion und</a:t>
            </a:r>
            <a:br>
              <a:rPr lang="de-DE" altLang="de-DE" smtClean="0"/>
            </a:br>
            <a:r>
              <a:rPr lang="de-DE" altLang="de-DE" smtClean="0"/>
              <a:t>strategische Planungsabschnitte</a:t>
            </a:r>
          </a:p>
        </p:txBody>
      </p:sp>
      <p:sp>
        <p:nvSpPr>
          <p:cNvPr id="199690" name="Rectangle 10"/>
          <p:cNvSpPr>
            <a:spLocks noChangeArrowheads="1"/>
          </p:cNvSpPr>
          <p:nvPr/>
        </p:nvSpPr>
        <p:spPr bwMode="auto">
          <a:xfrm>
            <a:off x="3648075" y="2532063"/>
            <a:ext cx="2590800" cy="936625"/>
          </a:xfrm>
          <a:prstGeom prst="rect">
            <a:avLst/>
          </a:prstGeom>
          <a:solidFill>
            <a:srgbClr val="0099FF"/>
          </a:solidFill>
          <a:ln w="9525">
            <a:solidFill>
              <a:schemeClr val="tx1"/>
            </a:solidFill>
            <a:miter lim="800000"/>
            <a:headEnd/>
            <a:tailEnd/>
          </a:ln>
        </p:spPr>
        <p:txBody>
          <a:bodyPr lIns="0" tIns="0" rIns="0" bIns="0"/>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1400" b="1"/>
              <a:t>Absatz ist </a:t>
            </a:r>
            <a:r>
              <a:rPr lang="de-DE" altLang="de-DE" sz="1400" b="1" u="sng"/>
              <a:t>häufiger</a:t>
            </a:r>
            <a:r>
              <a:rPr lang="de-DE" altLang="de-DE" sz="1400" b="1"/>
              <a:t> Startpunkt in Käufermärkten:</a:t>
            </a:r>
          </a:p>
          <a:p>
            <a:pPr algn="l"/>
            <a:r>
              <a:rPr lang="de-DE" altLang="de-DE" sz="1400"/>
              <a:t>Es könnte mehr erzeugt werden als derzeit verkauft werden kann</a:t>
            </a:r>
          </a:p>
        </p:txBody>
      </p:sp>
      <p:sp>
        <p:nvSpPr>
          <p:cNvPr id="199691" name="Text Box 11"/>
          <p:cNvSpPr txBox="1">
            <a:spLocks noChangeArrowheads="1"/>
          </p:cNvSpPr>
          <p:nvPr/>
        </p:nvSpPr>
        <p:spPr bwMode="auto">
          <a:xfrm>
            <a:off x="3657600" y="3500438"/>
            <a:ext cx="2590800" cy="739775"/>
          </a:xfrm>
          <a:prstGeom prst="rect">
            <a:avLst/>
          </a:prstGeom>
          <a:solidFill>
            <a:srgbClr val="FFFF00"/>
          </a:solidFill>
          <a:ln w="9525">
            <a:solidFill>
              <a:schemeClr val="tx1"/>
            </a:solidFill>
            <a:miter lim="800000"/>
            <a:headEnd/>
            <a:tailEnd/>
          </a:ln>
        </p:spPr>
        <p:txBody>
          <a:bodyPr lIns="92075" tIns="46038" rIns="92075" bIns="46038">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50000"/>
              </a:spcBef>
            </a:pPr>
            <a:r>
              <a:rPr lang="de-DE" altLang="de-DE" sz="1400" b="1"/>
              <a:t>Danach wird i.d.R. festgesetzt, was wann wie gefertigt werden soll</a:t>
            </a:r>
            <a:r>
              <a:rPr lang="de-DE" altLang="de-DE" sz="1400"/>
              <a:t> </a:t>
            </a:r>
          </a:p>
        </p:txBody>
      </p:sp>
      <p:sp>
        <p:nvSpPr>
          <p:cNvPr id="199692" name="Rectangle 12"/>
          <p:cNvSpPr>
            <a:spLocks noChangeArrowheads="1"/>
          </p:cNvSpPr>
          <p:nvPr/>
        </p:nvSpPr>
        <p:spPr bwMode="auto">
          <a:xfrm>
            <a:off x="1423988" y="4292600"/>
            <a:ext cx="7129462" cy="649288"/>
          </a:xfrm>
          <a:prstGeom prst="rect">
            <a:avLst/>
          </a:prstGeom>
          <a:solidFill>
            <a:srgbClr val="FF1F1F"/>
          </a:solidFill>
          <a:ln w="9525">
            <a:solidFill>
              <a:schemeClr val="tx1"/>
            </a:solidFill>
            <a:miter lim="800000"/>
            <a:headEnd/>
            <a:tailEnd/>
          </a:ln>
        </p:spPr>
        <p:txBody>
          <a:bodyPr lIns="92075" tIns="46038" rIns="92075" bIns="46038" anchor="ct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r>
              <a:rPr lang="de-DE" altLang="de-DE" sz="1400" b="1"/>
              <a:t>Im nächsten Schritt muss geklärt werden ob alle Voraussetzungen für die Produktion schon geschaffen sind bzw. was noch zu beschaffen ist.</a:t>
            </a:r>
          </a:p>
        </p:txBody>
      </p:sp>
      <p:sp>
        <p:nvSpPr>
          <p:cNvPr id="199699" name="Text Box 19"/>
          <p:cNvSpPr txBox="1">
            <a:spLocks noChangeArrowheads="1"/>
          </p:cNvSpPr>
          <p:nvPr/>
        </p:nvSpPr>
        <p:spPr bwMode="auto">
          <a:xfrm>
            <a:off x="1423988" y="5084763"/>
            <a:ext cx="7129462" cy="517525"/>
          </a:xfrm>
          <a:prstGeom prst="rect">
            <a:avLst/>
          </a:prstGeom>
          <a:solidFill>
            <a:srgbClr val="00C6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de-DE" altLang="de-DE" sz="1400" b="1"/>
              <a:t>Was wird benötigt um die Anpassungsmaßnahmen </a:t>
            </a:r>
            <a:br>
              <a:rPr lang="de-DE" altLang="de-DE" sz="1400" b="1"/>
            </a:br>
            <a:r>
              <a:rPr lang="de-DE" altLang="de-DE" sz="1400" b="1"/>
              <a:t>durchführen zu können?</a:t>
            </a:r>
          </a:p>
        </p:txBody>
      </p:sp>
      <p:graphicFrame>
        <p:nvGraphicFramePr>
          <p:cNvPr id="199698" name="Object 18"/>
          <p:cNvGraphicFramePr>
            <a:graphicFrameLocks noChangeAspect="1"/>
          </p:cNvGraphicFramePr>
          <p:nvPr/>
        </p:nvGraphicFramePr>
        <p:xfrm>
          <a:off x="1514475" y="1865313"/>
          <a:ext cx="6875463" cy="700087"/>
        </p:xfrm>
        <a:graphic>
          <a:graphicData uri="http://schemas.openxmlformats.org/presentationml/2006/ole">
            <mc:AlternateContent xmlns:mc="http://schemas.openxmlformats.org/markup-compatibility/2006">
              <mc:Choice xmlns:v="urn:schemas-microsoft-com:vml" Requires="v">
                <p:oleObj spid="_x0000_s17466" name="MS Org Chart" r:id="rId4" imgW="2496642" imgH="1446344" progId="OrgPlusWOPX.4">
                  <p:embed followColorScheme="full"/>
                </p:oleObj>
              </mc:Choice>
              <mc:Fallback>
                <p:oleObj name="MS Org Chart" r:id="rId4" imgW="2496642" imgH="1446344" progId="OrgPlusWOPX.4">
                  <p:embed followColorScheme="full"/>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b="80983"/>
                      <a:stretch>
                        <a:fillRect/>
                      </a:stretch>
                    </p:blipFill>
                    <p:spPr bwMode="auto">
                      <a:xfrm>
                        <a:off x="1514475" y="1865313"/>
                        <a:ext cx="6875463" cy="70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29"/>
          <p:cNvGrpSpPr>
            <a:grpSpLocks/>
          </p:cNvGrpSpPr>
          <p:nvPr/>
        </p:nvGrpSpPr>
        <p:grpSpPr bwMode="auto">
          <a:xfrm>
            <a:off x="5945188" y="4868863"/>
            <a:ext cx="3090862" cy="1554162"/>
            <a:chOff x="3745" y="3067"/>
            <a:chExt cx="1947" cy="979"/>
          </a:xfrm>
        </p:grpSpPr>
        <p:sp>
          <p:nvSpPr>
            <p:cNvPr id="17429" name="Text Box 22"/>
            <p:cNvSpPr txBox="1">
              <a:spLocks noChangeArrowheads="1"/>
            </p:cNvSpPr>
            <p:nvPr/>
          </p:nvSpPr>
          <p:spPr bwMode="auto">
            <a:xfrm>
              <a:off x="3745" y="3708"/>
              <a:ext cx="1947" cy="338"/>
            </a:xfrm>
            <a:prstGeom prst="rect">
              <a:avLst/>
            </a:prstGeom>
            <a:solidFill>
              <a:srgbClr val="00CCFF"/>
            </a:solidFill>
            <a:ln w="19050">
              <a:solidFill>
                <a:schemeClr val="tx1"/>
              </a:solidFill>
              <a:miter lim="800000"/>
              <a:headEnd/>
              <a:tailEnd/>
            </a:ln>
          </p:spPr>
          <p:txBody>
            <a:bodyPr wrap="none" lIns="92075" tIns="46038" rIns="92075" bIns="46038" anchor="ct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0"/>
                </a:spcBef>
              </a:pPr>
              <a:r>
                <a:rPr lang="de-DE" altLang="de-DE" sz="1400"/>
                <a:t>Umfasst Werkstoffe (Roh- Hilfs- und </a:t>
              </a:r>
              <a:br>
                <a:rPr lang="de-DE" altLang="de-DE" sz="1400"/>
              </a:br>
              <a:r>
                <a:rPr lang="de-DE" altLang="de-DE" sz="1400"/>
                <a:t> Betriebsstoffe) und Handelswaren</a:t>
              </a:r>
            </a:p>
          </p:txBody>
        </p:sp>
        <p:sp>
          <p:nvSpPr>
            <p:cNvPr id="17430" name="Freeform 23"/>
            <p:cNvSpPr>
              <a:spLocks/>
            </p:cNvSpPr>
            <p:nvPr/>
          </p:nvSpPr>
          <p:spPr bwMode="auto">
            <a:xfrm>
              <a:off x="4679" y="3355"/>
              <a:ext cx="1" cy="360"/>
            </a:xfrm>
            <a:custGeom>
              <a:avLst/>
              <a:gdLst>
                <a:gd name="T0" fmla="*/ 0 w 1"/>
                <a:gd name="T1" fmla="*/ 360 h 360"/>
                <a:gd name="T2" fmla="*/ 1 w 1"/>
                <a:gd name="T3" fmla="*/ 0 h 360"/>
                <a:gd name="T4" fmla="*/ 0 60000 65536"/>
                <a:gd name="T5" fmla="*/ 0 60000 65536"/>
                <a:gd name="T6" fmla="*/ 0 w 1"/>
                <a:gd name="T7" fmla="*/ 0 h 360"/>
                <a:gd name="T8" fmla="*/ 1 w 1"/>
                <a:gd name="T9" fmla="*/ 360 h 360"/>
              </a:gdLst>
              <a:ahLst/>
              <a:cxnLst>
                <a:cxn ang="T4">
                  <a:pos x="T0" y="T1"/>
                </a:cxn>
                <a:cxn ang="T5">
                  <a:pos x="T2" y="T3"/>
                </a:cxn>
              </a:cxnLst>
              <a:rect l="T6" t="T7" r="T8" b="T9"/>
              <a:pathLst>
                <a:path w="1" h="360">
                  <a:moveTo>
                    <a:pt x="0" y="360"/>
                  </a:moveTo>
                  <a:lnTo>
                    <a:pt x="1" y="0"/>
                  </a:lnTo>
                </a:path>
              </a:pathLst>
            </a:custGeom>
            <a:solidFill>
              <a:srgbClr val="00FFCC"/>
            </a:solidFill>
            <a:ln w="19050">
              <a:solidFill>
                <a:schemeClr val="tx1"/>
              </a:solidFill>
              <a:round/>
              <a:headEnd/>
              <a:tailEnd/>
            </a:ln>
          </p:spPr>
          <p:txBody>
            <a:bodyPr wrap="none" lIns="92075" tIns="46038" rIns="92075" bIns="46038" anchor="ctr"/>
            <a:lstStyle/>
            <a:p>
              <a:endParaRPr lang="de-DE"/>
            </a:p>
          </p:txBody>
        </p:sp>
        <p:sp>
          <p:nvSpPr>
            <p:cNvPr id="17431" name="Line 24"/>
            <p:cNvSpPr>
              <a:spLocks noChangeShapeType="1"/>
            </p:cNvSpPr>
            <p:nvPr/>
          </p:nvSpPr>
          <p:spPr bwMode="auto">
            <a:xfrm flipH="1" flipV="1">
              <a:off x="4299" y="3067"/>
              <a:ext cx="380" cy="2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grpSp>
      <p:grpSp>
        <p:nvGrpSpPr>
          <p:cNvPr id="3" name="Group 5"/>
          <p:cNvGrpSpPr>
            <a:grpSpLocks/>
          </p:cNvGrpSpPr>
          <p:nvPr/>
        </p:nvGrpSpPr>
        <p:grpSpPr bwMode="auto">
          <a:xfrm flipH="1">
            <a:off x="1568450" y="4868863"/>
            <a:ext cx="2489200" cy="1554162"/>
            <a:chOff x="3741" y="3024"/>
            <a:chExt cx="1568" cy="979"/>
          </a:xfrm>
        </p:grpSpPr>
        <p:sp>
          <p:nvSpPr>
            <p:cNvPr id="17426" name="Text Box 6"/>
            <p:cNvSpPr txBox="1">
              <a:spLocks noChangeArrowheads="1"/>
            </p:cNvSpPr>
            <p:nvPr/>
          </p:nvSpPr>
          <p:spPr bwMode="auto">
            <a:xfrm>
              <a:off x="3741" y="3665"/>
              <a:ext cx="1568" cy="338"/>
            </a:xfrm>
            <a:prstGeom prst="rect">
              <a:avLst/>
            </a:prstGeom>
            <a:solidFill>
              <a:srgbClr val="FFFF00"/>
            </a:solidFill>
            <a:ln w="19050">
              <a:solidFill>
                <a:schemeClr val="tx1"/>
              </a:solidFill>
              <a:miter lim="800000"/>
              <a:headEnd/>
              <a:tailEnd/>
            </a:ln>
          </p:spPr>
          <p:txBody>
            <a:bodyPr wrap="none" lIns="92075" tIns="46038" rIns="92075" bIns="46038" anchor="ct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spcBef>
                  <a:spcPct val="0"/>
                </a:spcBef>
              </a:pPr>
              <a:r>
                <a:rPr lang="de-DE" altLang="de-DE" sz="1400"/>
                <a:t>Z.B. Immobilien, Maschinen,</a:t>
              </a:r>
            </a:p>
            <a:p>
              <a:pPr>
                <a:spcBef>
                  <a:spcPct val="0"/>
                </a:spcBef>
              </a:pPr>
              <a:r>
                <a:rPr lang="de-DE" altLang="de-DE" sz="1400"/>
                <a:t>Werkzeuge, Büroausstattung</a:t>
              </a:r>
            </a:p>
          </p:txBody>
        </p:sp>
        <p:sp>
          <p:nvSpPr>
            <p:cNvPr id="17427" name="Freeform 7"/>
            <p:cNvSpPr>
              <a:spLocks/>
            </p:cNvSpPr>
            <p:nvPr/>
          </p:nvSpPr>
          <p:spPr bwMode="auto">
            <a:xfrm>
              <a:off x="4940" y="3312"/>
              <a:ext cx="1" cy="360"/>
            </a:xfrm>
            <a:custGeom>
              <a:avLst/>
              <a:gdLst>
                <a:gd name="T0" fmla="*/ 0 w 1"/>
                <a:gd name="T1" fmla="*/ 360 h 360"/>
                <a:gd name="T2" fmla="*/ 1 w 1"/>
                <a:gd name="T3" fmla="*/ 0 h 360"/>
                <a:gd name="T4" fmla="*/ 0 60000 65536"/>
                <a:gd name="T5" fmla="*/ 0 60000 65536"/>
                <a:gd name="T6" fmla="*/ 0 w 1"/>
                <a:gd name="T7" fmla="*/ 0 h 360"/>
                <a:gd name="T8" fmla="*/ 1 w 1"/>
                <a:gd name="T9" fmla="*/ 360 h 360"/>
              </a:gdLst>
              <a:ahLst/>
              <a:cxnLst>
                <a:cxn ang="T4">
                  <a:pos x="T0" y="T1"/>
                </a:cxn>
                <a:cxn ang="T5">
                  <a:pos x="T2" y="T3"/>
                </a:cxn>
              </a:cxnLst>
              <a:rect l="T6" t="T7" r="T8" b="T9"/>
              <a:pathLst>
                <a:path w="1" h="360">
                  <a:moveTo>
                    <a:pt x="0" y="360"/>
                  </a:moveTo>
                  <a:lnTo>
                    <a:pt x="1" y="0"/>
                  </a:lnTo>
                </a:path>
              </a:pathLst>
            </a:custGeom>
            <a:solidFill>
              <a:srgbClr val="FFFF00"/>
            </a:solidFill>
            <a:ln w="19050">
              <a:solidFill>
                <a:schemeClr val="tx1"/>
              </a:solidFill>
              <a:round/>
              <a:headEnd/>
              <a:tailEnd/>
            </a:ln>
          </p:spPr>
          <p:txBody>
            <a:bodyPr wrap="none" lIns="92075" tIns="46038" rIns="92075" bIns="46038" anchor="ctr"/>
            <a:lstStyle/>
            <a:p>
              <a:endParaRPr lang="de-DE"/>
            </a:p>
          </p:txBody>
        </p:sp>
        <p:sp>
          <p:nvSpPr>
            <p:cNvPr id="17428" name="Line 8"/>
            <p:cNvSpPr>
              <a:spLocks noChangeShapeType="1"/>
            </p:cNvSpPr>
            <p:nvPr/>
          </p:nvSpPr>
          <p:spPr bwMode="auto">
            <a:xfrm flipH="1" flipV="1">
              <a:off x="3744" y="3024"/>
              <a:ext cx="1196" cy="2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grpSp>
      <p:graphicFrame>
        <p:nvGraphicFramePr>
          <p:cNvPr id="199695" name="Object 15"/>
          <p:cNvGraphicFramePr>
            <a:graphicFrameLocks noGrp="1" noChangeAspect="1"/>
          </p:cNvGraphicFramePr>
          <p:nvPr>
            <p:ph type="dgm" idx="1"/>
          </p:nvPr>
        </p:nvGraphicFramePr>
        <p:xfrm>
          <a:off x="1514475" y="1865313"/>
          <a:ext cx="6875463" cy="3795712"/>
        </p:xfrm>
        <a:graphic>
          <a:graphicData uri="http://schemas.openxmlformats.org/presentationml/2006/ole">
            <mc:AlternateContent xmlns:mc="http://schemas.openxmlformats.org/markup-compatibility/2006">
              <mc:Choice xmlns:v="urn:schemas-microsoft-com:vml" Requires="v">
                <p:oleObj spid="_x0000_s17467" name="MS Org Chart" r:id="rId6" imgW="2496642" imgH="1446344" progId="OrgPlusWOPX.4">
                  <p:embed followColorScheme="full"/>
                </p:oleObj>
              </mc:Choice>
              <mc:Fallback>
                <p:oleObj name="MS Org Chart" r:id="rId6" imgW="2496642" imgH="1446344" progId="OrgPlusWOPX.4">
                  <p:embed followColorScheme="full"/>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b="-3107"/>
                      <a:stretch>
                        <a:fillRect/>
                      </a:stretch>
                    </p:blipFill>
                    <p:spPr bwMode="auto">
                      <a:xfrm>
                        <a:off x="1514475" y="1865313"/>
                        <a:ext cx="6875463" cy="379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9683" name="AutoShape 3"/>
          <p:cNvSpPr>
            <a:spLocks noChangeArrowheads="1"/>
          </p:cNvSpPr>
          <p:nvPr/>
        </p:nvSpPr>
        <p:spPr bwMode="auto">
          <a:xfrm>
            <a:off x="273050" y="1700213"/>
            <a:ext cx="3054350" cy="2301875"/>
          </a:xfrm>
          <a:prstGeom prst="wedgeRectCallout">
            <a:avLst>
              <a:gd name="adj1" fmla="val 86019"/>
              <a:gd name="adj2" fmla="val 38278"/>
            </a:avLst>
          </a:prstGeom>
          <a:solidFill>
            <a:srgbClr val="99FF33"/>
          </a:solidFill>
          <a:ln w="9525">
            <a:solidFill>
              <a:schemeClr val="tx1"/>
            </a:solidFill>
            <a:miter lim="800000"/>
            <a:headEnd/>
            <a:tailEnd/>
          </a:ln>
        </p:spPr>
        <p:txBody>
          <a:bodyPr lIns="92075" tIns="46038" rIns="92075" bIns="46038" anchor="ct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spcBef>
                <a:spcPct val="0"/>
              </a:spcBef>
            </a:pPr>
            <a:r>
              <a:rPr lang="de-DE" altLang="de-DE" sz="1600"/>
              <a:t> </a:t>
            </a:r>
          </a:p>
          <a:p>
            <a:pPr algn="l">
              <a:spcBef>
                <a:spcPct val="0"/>
              </a:spcBef>
              <a:buFontTx/>
              <a:buChar char="•"/>
            </a:pPr>
            <a:endParaRPr lang="de-DE" altLang="de-DE" sz="1600"/>
          </a:p>
          <a:p>
            <a:pPr algn="l">
              <a:spcBef>
                <a:spcPct val="0"/>
              </a:spcBef>
              <a:buFontTx/>
              <a:buChar char="•"/>
            </a:pPr>
            <a:endParaRPr lang="de-DE" altLang="de-DE" sz="1600"/>
          </a:p>
          <a:p>
            <a:pPr algn="l">
              <a:spcBef>
                <a:spcPct val="0"/>
              </a:spcBef>
              <a:buFontTx/>
              <a:buChar char="•"/>
            </a:pPr>
            <a:endParaRPr lang="de-DE" altLang="de-DE" sz="1600"/>
          </a:p>
          <a:p>
            <a:pPr algn="l">
              <a:spcBef>
                <a:spcPct val="0"/>
              </a:spcBef>
              <a:buFontTx/>
              <a:buChar char="•"/>
            </a:pPr>
            <a:endParaRPr lang="de-DE" altLang="de-DE" sz="1600"/>
          </a:p>
          <a:p>
            <a:pPr algn="l">
              <a:spcBef>
                <a:spcPct val="0"/>
              </a:spcBef>
              <a:buFontTx/>
              <a:buChar char="•"/>
            </a:pPr>
            <a:endParaRPr lang="de-DE" altLang="de-DE" sz="1600"/>
          </a:p>
          <a:p>
            <a:pPr algn="l">
              <a:spcBef>
                <a:spcPct val="0"/>
              </a:spcBef>
              <a:buFontTx/>
              <a:buChar char="•"/>
            </a:pPr>
            <a:endParaRPr lang="de-DE" altLang="de-DE" sz="1600"/>
          </a:p>
          <a:p>
            <a:pPr algn="l">
              <a:spcBef>
                <a:spcPct val="0"/>
              </a:spcBef>
              <a:buFontTx/>
              <a:buChar char="•"/>
            </a:pPr>
            <a:endParaRPr lang="de-DE" altLang="de-DE" sz="1600"/>
          </a:p>
          <a:p>
            <a:pPr algn="l">
              <a:spcBef>
                <a:spcPct val="0"/>
              </a:spcBef>
              <a:buFontTx/>
              <a:buChar char="•"/>
            </a:pPr>
            <a:endParaRPr lang="de-DE" altLang="de-DE" sz="1600"/>
          </a:p>
        </p:txBody>
      </p:sp>
      <p:sp>
        <p:nvSpPr>
          <p:cNvPr id="199713" name="Text Box 33"/>
          <p:cNvSpPr txBox="1">
            <a:spLocks noChangeArrowheads="1"/>
          </p:cNvSpPr>
          <p:nvPr/>
        </p:nvSpPr>
        <p:spPr bwMode="auto">
          <a:xfrm>
            <a:off x="631825" y="1773238"/>
            <a:ext cx="2665413"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buFontTx/>
              <a:buChar char="•"/>
            </a:pPr>
            <a:r>
              <a:rPr lang="de-DE" altLang="de-DE" sz="1400"/>
              <a:t> Produktfelder</a:t>
            </a:r>
          </a:p>
          <a:p>
            <a:pPr algn="l">
              <a:buFontTx/>
              <a:buChar char="•"/>
            </a:pPr>
            <a:r>
              <a:rPr lang="de-DE" altLang="de-DE" sz="1400"/>
              <a:t> Produktentwicklung</a:t>
            </a:r>
          </a:p>
          <a:p>
            <a:pPr algn="l">
              <a:buFontTx/>
              <a:buChar char="•"/>
            </a:pPr>
            <a:r>
              <a:rPr lang="de-DE" altLang="de-DE" sz="1400"/>
              <a:t> Fertigungstiefe (make or</a:t>
            </a:r>
            <a:br>
              <a:rPr lang="de-DE" altLang="de-DE" sz="1400"/>
            </a:br>
            <a:r>
              <a:rPr lang="de-DE" altLang="de-DE" sz="1400"/>
              <a:t>  buy)</a:t>
            </a:r>
          </a:p>
          <a:p>
            <a:pPr algn="l">
              <a:buFontTx/>
              <a:buChar char="•"/>
            </a:pPr>
            <a:r>
              <a:rPr lang="de-DE" altLang="de-DE" sz="1400"/>
              <a:t> Produktionsverfahren bzw. </a:t>
            </a:r>
            <a:br>
              <a:rPr lang="de-DE" altLang="de-DE" sz="1400"/>
            </a:br>
            <a:r>
              <a:rPr lang="de-DE" altLang="de-DE" sz="1400"/>
              <a:t>  -typen (kundenorientiert, ma- </a:t>
            </a:r>
            <a:br>
              <a:rPr lang="de-DE" altLang="de-DE" sz="1400"/>
            </a:br>
            <a:r>
              <a:rPr lang="de-DE" altLang="de-DE" sz="1400"/>
              <a:t>  nuell, Massen-, Kuppelpro-</a:t>
            </a:r>
            <a:br>
              <a:rPr lang="de-DE" altLang="de-DE" sz="1400"/>
            </a:br>
            <a:r>
              <a:rPr lang="de-DE" altLang="de-DE" sz="1400"/>
              <a:t>  duktion, beherrschbar, dis-</a:t>
            </a:r>
            <a:br>
              <a:rPr lang="de-DE" altLang="de-DE" sz="1400"/>
            </a:br>
            <a:r>
              <a:rPr lang="de-DE" altLang="de-DE" sz="1400"/>
              <a:t>  kontinuierlich, ortsgebunden)</a:t>
            </a:r>
          </a:p>
        </p:txBody>
      </p:sp>
      <p:sp>
        <p:nvSpPr>
          <p:cNvPr id="17425" name="Textfeld 22"/>
          <p:cNvSpPr txBox="1">
            <a:spLocks noChangeArrowheads="1"/>
          </p:cNvSpPr>
          <p:nvPr/>
        </p:nvSpPr>
        <p:spPr bwMode="auto">
          <a:xfrm>
            <a:off x="7381875" y="0"/>
            <a:ext cx="2071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defRPr>
            </a:lvl1pPr>
            <a:lvl2pPr marL="742950" indent="-285750" algn="ctr">
              <a:spcBef>
                <a:spcPct val="20000"/>
              </a:spcBef>
              <a:defRPr sz="24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400">
                <a:solidFill>
                  <a:schemeClr val="tx1"/>
                </a:solidFill>
                <a:latin typeface="Arial" panose="020B0604020202020204" pitchFamily="34" charset="0"/>
              </a:defRPr>
            </a:lvl4pPr>
            <a:lvl5pPr marL="2057400" indent="-228600" algn="ctr">
              <a:spcBef>
                <a:spcPct val="20000"/>
              </a:spcBef>
              <a:defRPr sz="24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400">
                <a:solidFill>
                  <a:schemeClr val="tx1"/>
                </a:solidFill>
                <a:latin typeface="Arial" panose="020B0604020202020204" pitchFamily="34" charset="0"/>
              </a:defRPr>
            </a:lvl9pPr>
          </a:lstStyle>
          <a:p>
            <a:pPr algn="l"/>
            <a:r>
              <a:rPr lang="de-DE" altLang="de-DE" sz="2800" b="1">
                <a:solidFill>
                  <a:srgbClr val="FF9900"/>
                </a:solidFill>
              </a:rPr>
              <a:t>5.2.2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199698"/>
                                        </p:tgtEl>
                                      </p:cBhvr>
                                    </p:animEffect>
                                    <p:set>
                                      <p:cBhvr>
                                        <p:cTn id="7" dur="1" fill="hold">
                                          <p:stCondLst>
                                            <p:cond delay="499"/>
                                          </p:stCondLst>
                                        </p:cTn>
                                        <p:tgtEl>
                                          <p:spTgt spid="199698"/>
                                        </p:tgtEl>
                                        <p:attrNameLst>
                                          <p:attrName>style.visibility</p:attrName>
                                        </p:attrNameLst>
                                      </p:cBhvr>
                                      <p:to>
                                        <p:strVal val="hidden"/>
                                      </p:to>
                                    </p:set>
                                  </p:childTnLst>
                                </p:cTn>
                              </p:par>
                              <p:par>
                                <p:cTn id="8" presetID="3" presetClass="entr" presetSubtype="10" fill="hold" nodeType="withEffect">
                                  <p:stCondLst>
                                    <p:cond delay="0"/>
                                  </p:stCondLst>
                                  <p:childTnLst>
                                    <p:set>
                                      <p:cBhvr>
                                        <p:cTn id="9" dur="1" fill="hold">
                                          <p:stCondLst>
                                            <p:cond delay="0"/>
                                          </p:stCondLst>
                                        </p:cTn>
                                        <p:tgtEl>
                                          <p:spTgt spid="199695"/>
                                        </p:tgtEl>
                                        <p:attrNameLst>
                                          <p:attrName>style.visibility</p:attrName>
                                        </p:attrNameLst>
                                      </p:cBhvr>
                                      <p:to>
                                        <p:strVal val="visible"/>
                                      </p:to>
                                    </p:set>
                                    <p:animEffect transition="in" filter="blinds(horizontal)">
                                      <p:cBhvr>
                                        <p:cTn id="10" dur="500"/>
                                        <p:tgtEl>
                                          <p:spTgt spid="199695"/>
                                        </p:tgtEl>
                                      </p:cBhvr>
                                    </p:animEffect>
                                  </p:childTnLst>
                                </p:cTn>
                              </p:par>
                            </p:childTnLst>
                          </p:cTn>
                        </p:par>
                        <p:par>
                          <p:cTn id="11" fill="hold" nodeType="afterGroup">
                            <p:stCondLst>
                              <p:cond delay="500"/>
                            </p:stCondLst>
                            <p:childTnLst>
                              <p:par>
                                <p:cTn id="12" presetID="1" presetClass="exit" presetSubtype="0" fill="hold" grpId="0" nodeType="afterEffect">
                                  <p:stCondLst>
                                    <p:cond delay="700"/>
                                  </p:stCondLst>
                                  <p:childTnLst>
                                    <p:set>
                                      <p:cBhvr>
                                        <p:cTn id="13" dur="1" fill="hold">
                                          <p:stCondLst>
                                            <p:cond delay="0"/>
                                          </p:stCondLst>
                                        </p:cTn>
                                        <p:tgtEl>
                                          <p:spTgt spid="199690"/>
                                        </p:tgtEl>
                                        <p:attrNameLst>
                                          <p:attrName>style.visibility</p:attrName>
                                        </p:attrNameLst>
                                      </p:cBhvr>
                                      <p:to>
                                        <p:strVal val="hidden"/>
                                      </p:to>
                                    </p:set>
                                  </p:childTnLst>
                                </p:cTn>
                              </p:par>
                              <p:par>
                                <p:cTn id="14" presetID="1" presetClass="exit" presetSubtype="0" fill="hold" grpId="0" nodeType="withEffect">
                                  <p:stCondLst>
                                    <p:cond delay="700"/>
                                  </p:stCondLst>
                                  <p:childTnLst>
                                    <p:set>
                                      <p:cBhvr>
                                        <p:cTn id="15" dur="1" fill="hold">
                                          <p:stCondLst>
                                            <p:cond delay="0"/>
                                          </p:stCondLst>
                                        </p:cTn>
                                        <p:tgtEl>
                                          <p:spTgt spid="199691"/>
                                        </p:tgtEl>
                                        <p:attrNameLst>
                                          <p:attrName>style.visibility</p:attrName>
                                        </p:attrNameLst>
                                      </p:cBhvr>
                                      <p:to>
                                        <p:strVal val="hidden"/>
                                      </p:to>
                                    </p:set>
                                  </p:childTnLst>
                                </p:cTn>
                              </p:par>
                              <p:par>
                                <p:cTn id="16" presetID="1" presetClass="exit" presetSubtype="0" fill="hold" grpId="0" nodeType="withEffect">
                                  <p:stCondLst>
                                    <p:cond delay="700"/>
                                  </p:stCondLst>
                                  <p:childTnLst>
                                    <p:set>
                                      <p:cBhvr>
                                        <p:cTn id="17" dur="1" fill="hold">
                                          <p:stCondLst>
                                            <p:cond delay="0"/>
                                          </p:stCondLst>
                                        </p:cTn>
                                        <p:tgtEl>
                                          <p:spTgt spid="199692"/>
                                        </p:tgtEl>
                                        <p:attrNameLst>
                                          <p:attrName>style.visibility</p:attrName>
                                        </p:attrNameLst>
                                      </p:cBhvr>
                                      <p:to>
                                        <p:strVal val="hidden"/>
                                      </p:to>
                                    </p:set>
                                  </p:childTnLst>
                                </p:cTn>
                              </p:par>
                              <p:par>
                                <p:cTn id="18" presetID="1" presetClass="exit" presetSubtype="0" fill="hold" grpId="0" nodeType="withEffect">
                                  <p:stCondLst>
                                    <p:cond delay="700"/>
                                  </p:stCondLst>
                                  <p:childTnLst>
                                    <p:set>
                                      <p:cBhvr>
                                        <p:cTn id="19" dur="1" fill="hold">
                                          <p:stCondLst>
                                            <p:cond delay="0"/>
                                          </p:stCondLst>
                                        </p:cTn>
                                        <p:tgtEl>
                                          <p:spTgt spid="199699"/>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99683">
                                            <p:bg/>
                                          </p:spTgt>
                                        </p:tgtEl>
                                        <p:attrNameLst>
                                          <p:attrName>style.visibility</p:attrName>
                                        </p:attrNameLst>
                                      </p:cBhvr>
                                      <p:to>
                                        <p:strVal val="visible"/>
                                      </p:to>
                                    </p:set>
                                    <p:animEffect transition="in" filter="blinds(horizontal)">
                                      <p:cBhvr>
                                        <p:cTn id="24" dur="500"/>
                                        <p:tgtEl>
                                          <p:spTgt spid="199683">
                                            <p:bg/>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99683">
                                            <p:txEl>
                                              <p:pRg st="0" end="0"/>
                                            </p:txEl>
                                          </p:spTgt>
                                        </p:tgtEl>
                                        <p:attrNameLst>
                                          <p:attrName>style.visibility</p:attrName>
                                        </p:attrNameLst>
                                      </p:cBhvr>
                                      <p:to>
                                        <p:strVal val="visible"/>
                                      </p:to>
                                    </p:set>
                                    <p:animEffect transition="in" filter="blinds(horizontal)">
                                      <p:cBhvr>
                                        <p:cTn id="27" dur="500"/>
                                        <p:tgtEl>
                                          <p:spTgt spid="199683">
                                            <p:txEl>
                                              <p:pRg st="0" end="0"/>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199713">
                                            <p:txEl>
                                              <p:pRg st="0" end="0"/>
                                            </p:txEl>
                                          </p:spTgt>
                                        </p:tgtEl>
                                        <p:attrNameLst>
                                          <p:attrName>style.visibility</p:attrName>
                                        </p:attrNameLst>
                                      </p:cBhvr>
                                      <p:to>
                                        <p:strVal val="visible"/>
                                      </p:to>
                                    </p:set>
                                    <p:animEffect transition="in" filter="blinds(horizontal)">
                                      <p:cBhvr>
                                        <p:cTn id="30" dur="500"/>
                                        <p:tgtEl>
                                          <p:spTgt spid="199713">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199713">
                                            <p:txEl>
                                              <p:pRg st="1" end="1"/>
                                            </p:txEl>
                                          </p:spTgt>
                                        </p:tgtEl>
                                        <p:attrNameLst>
                                          <p:attrName>style.visibility</p:attrName>
                                        </p:attrNameLst>
                                      </p:cBhvr>
                                      <p:to>
                                        <p:strVal val="visible"/>
                                      </p:to>
                                    </p:set>
                                    <p:animEffect transition="in" filter="blinds(horizontal)">
                                      <p:cBhvr>
                                        <p:cTn id="35" dur="500"/>
                                        <p:tgtEl>
                                          <p:spTgt spid="199713">
                                            <p:txEl>
                                              <p:pRg st="1" end="1"/>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199713">
                                            <p:txEl>
                                              <p:pRg st="3" end="3"/>
                                            </p:txEl>
                                          </p:spTgt>
                                        </p:tgtEl>
                                        <p:attrNameLst>
                                          <p:attrName>style.visibility</p:attrName>
                                        </p:attrNameLst>
                                      </p:cBhvr>
                                      <p:to>
                                        <p:strVal val="visible"/>
                                      </p:to>
                                    </p:set>
                                    <p:animEffect transition="in" filter="blinds(horizontal)">
                                      <p:cBhvr>
                                        <p:cTn id="40" dur="500"/>
                                        <p:tgtEl>
                                          <p:spTgt spid="199713">
                                            <p:txEl>
                                              <p:pRg st="3" end="3"/>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199713">
                                            <p:txEl>
                                              <p:pRg st="2" end="2"/>
                                            </p:txEl>
                                          </p:spTgt>
                                        </p:tgtEl>
                                        <p:attrNameLst>
                                          <p:attrName>style.visibility</p:attrName>
                                        </p:attrNameLst>
                                      </p:cBhvr>
                                      <p:to>
                                        <p:strVal val="visible"/>
                                      </p:to>
                                    </p:set>
                                    <p:animEffect transition="in" filter="blinds(horizontal)">
                                      <p:cBhvr>
                                        <p:cTn id="45" dur="500"/>
                                        <p:tgtEl>
                                          <p:spTgt spid="199713">
                                            <p:txEl>
                                              <p:pRg st="2" end="2"/>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blinds(horizontal)">
                                      <p:cBhvr>
                                        <p:cTn id="50" dur="500"/>
                                        <p:tgtEl>
                                          <p:spTgt spid="3"/>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199710"/>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blinds(horizontal)">
                                      <p:cBhvr>
                                        <p:cTn id="57" dur="500"/>
                                        <p:tgtEl>
                                          <p:spTgt spid="2"/>
                                        </p:tgtEl>
                                      </p:cBhvr>
                                    </p:animEffect>
                                  </p:childTnLst>
                                </p:cTn>
                              </p:par>
                              <p:par>
                                <p:cTn id="58" presetID="1" presetClass="entr" presetSubtype="0" fill="hold" grpId="0" nodeType="withEffect">
                                  <p:stCondLst>
                                    <p:cond delay="0"/>
                                  </p:stCondLst>
                                  <p:childTnLst>
                                    <p:set>
                                      <p:cBhvr>
                                        <p:cTn id="59" dur="1" fill="hold">
                                          <p:stCondLst>
                                            <p:cond delay="0"/>
                                          </p:stCondLst>
                                        </p:cTn>
                                        <p:tgtEl>
                                          <p:spTgt spid="1997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711" grpId="0" animBg="1"/>
      <p:bldP spid="199710" grpId="0" animBg="1"/>
      <p:bldP spid="199690" grpId="0" animBg="1"/>
      <p:bldP spid="199691" grpId="0" animBg="1"/>
      <p:bldP spid="199692" grpId="0" animBg="1"/>
      <p:bldP spid="199699" grpId="0" animBg="1"/>
      <p:bldP spid="199683" grpId="0" build="allAtOnce" animBg="1"/>
    </p:bldLst>
  </p:timing>
</p:sld>
</file>

<file path=ppt/theme/theme1.xml><?xml version="1.0" encoding="utf-8"?>
<a:theme xmlns:a="http://schemas.openxmlformats.org/drawingml/2006/main" name="1_Vorlesungsdesign">
  <a:themeElements>
    <a:clrScheme name="1_Vorlesungs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Vorlesungs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FF"/>
        </a:solidFill>
        <a:ln w="9525" cap="flat" cmpd="sng" algn="ctr">
          <a:solidFill>
            <a:schemeClr val="tx1"/>
          </a:solidFill>
          <a:prstDash val="solid"/>
          <a:round/>
          <a:headEnd type="none" w="med" len="med"/>
          <a:tailEnd type="none" w="med" len="med"/>
        </a:ln>
        <a:effectLst/>
      </a:spPr>
      <a:bodyPr vert="horz" wrap="non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99FF"/>
        </a:solidFill>
        <a:ln w="9525" cap="flat" cmpd="sng" algn="ctr">
          <a:solidFill>
            <a:schemeClr val="tx1"/>
          </a:solidFill>
          <a:prstDash val="solid"/>
          <a:round/>
          <a:headEnd type="none" w="med" len="med"/>
          <a:tailEnd type="none" w="med" len="med"/>
        </a:ln>
        <a:effectLst/>
      </a:spPr>
      <a:bodyPr vert="horz" wrap="non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lnDef>
  </a:objectDefaults>
  <a:extraClrSchemeLst>
    <a:extraClrScheme>
      <a:clrScheme name="1_Vorlesungs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Vorlesungs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Vorlesungs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Vorlesungs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Vorlesungs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Vorlesungs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Vorlesungs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Vorlesungsdesign</Template>
  <TotalTime>0</TotalTime>
  <Words>2711</Words>
  <Application>Microsoft Office PowerPoint</Application>
  <PresentationFormat>A4-Papier (210x297 mm)</PresentationFormat>
  <Paragraphs>629</Paragraphs>
  <Slides>56</Slides>
  <Notes>22</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3</vt:i4>
      </vt:variant>
      <vt:variant>
        <vt:lpstr>Folientitel</vt:lpstr>
      </vt:variant>
      <vt:variant>
        <vt:i4>56</vt:i4>
      </vt:variant>
    </vt:vector>
  </HeadingPairs>
  <TitlesOfParts>
    <vt:vector size="64" baseType="lpstr">
      <vt:lpstr>Arial</vt:lpstr>
      <vt:lpstr>Cambria Math</vt:lpstr>
      <vt:lpstr>Symbol</vt:lpstr>
      <vt:lpstr>Wingdings</vt:lpstr>
      <vt:lpstr>1_Vorlesungsdesign</vt:lpstr>
      <vt:lpstr>MS Org Chart</vt:lpstr>
      <vt:lpstr>Dokument</vt:lpstr>
      <vt:lpstr>Formel</vt:lpstr>
      <vt:lpstr>Der betriebliche Leistungsprozess</vt:lpstr>
      <vt:lpstr>Inhalt</vt:lpstr>
      <vt:lpstr>Einordnung des Leistungsprozesses</vt:lpstr>
      <vt:lpstr>Planungsziel für den Leistungsprozess</vt:lpstr>
      <vt:lpstr>Langfristige Planungselemente</vt:lpstr>
      <vt:lpstr>Unternehmensplanung sukzessiv</vt:lpstr>
      <vt:lpstr>Unternehmensplanung simultan</vt:lpstr>
      <vt:lpstr>Langfristplanung der Produktion und strategische Planungsabschnitte</vt:lpstr>
      <vt:lpstr>Langfristplanung der Produktion und strategische Planungsabschnitte</vt:lpstr>
      <vt:lpstr>Ergebnisse der langfristigen Produktionsprogrammplanung</vt:lpstr>
      <vt:lpstr>PowerPoint-Präsentation</vt:lpstr>
      <vt:lpstr>PowerPoint-Präsentation</vt:lpstr>
      <vt:lpstr>PowerPoint-Präsentation</vt:lpstr>
      <vt:lpstr>Korrelation von Produktionstypen</vt:lpstr>
      <vt:lpstr>Wovon hängt die langfristige Produktionsprogrammplanung ab?</vt:lpstr>
      <vt:lpstr>Die Bereitstellungsplanung</vt:lpstr>
      <vt:lpstr>Planungsrunden</vt:lpstr>
      <vt:lpstr>Bereitstellungsplanung 1</vt:lpstr>
      <vt:lpstr>Bereitstellungsplanung 2</vt:lpstr>
      <vt:lpstr>Bereitstellungsplanung 3</vt:lpstr>
      <vt:lpstr>Detailfragen am Beispiel der Bereitstellungsplanung für Material</vt:lpstr>
      <vt:lpstr>Elemente von Materialkosten</vt:lpstr>
      <vt:lpstr>Materialkosten</vt:lpstr>
      <vt:lpstr>Möglichkeiten der Bereitstellung von Material </vt:lpstr>
      <vt:lpstr>Einzelne Optimierungsprobleme bei der Materialbeschaffung</vt:lpstr>
      <vt:lpstr>Einzelne Optimierungsprobleme bei der Materialbeschaffung</vt:lpstr>
      <vt:lpstr>Überlegungen zur Kostenminimierung: Input-Output-Beziehungen und ihre Kostenwirkung (Produktions- und Kostentheorie)</vt:lpstr>
      <vt:lpstr>Definitionen</vt:lpstr>
      <vt:lpstr>Kostenbegriffe</vt:lpstr>
      <vt:lpstr>Linearer Zusammenhang  zwischen Input und Output</vt:lpstr>
      <vt:lpstr>Der Zusammenhang zwischen Input und Output graphisch</vt:lpstr>
      <vt:lpstr>Die Kostenfunktion bei konstanten Skalenerträgen</vt:lpstr>
      <vt:lpstr>Die Kostenfunktion bei konstanten Skalenerträgen und Mengenrabatten</vt:lpstr>
      <vt:lpstr>Sprungfixe Kosten  bei linearen Skalenertägen</vt:lpstr>
      <vt:lpstr>Der Zusammenhang zwischen Output und Stückkosten</vt:lpstr>
      <vt:lpstr>Steigende Skalenertäge</vt:lpstr>
      <vt:lpstr>Variable Kosten, Grenzkosten und variable Durchschnittskosten</vt:lpstr>
      <vt:lpstr>Gesamt- und Durchschnittskosten</vt:lpstr>
      <vt:lpstr>Sinkende Skalenertäge</vt:lpstr>
      <vt:lpstr>Variable Kosten, Grenzkosten und variable Durchschnittskosten</vt:lpstr>
      <vt:lpstr>Gesamt- und Durchschnittskosten</vt:lpstr>
      <vt:lpstr>Die Kombination von Verläufen</vt:lpstr>
      <vt:lpstr>Ertrag und Gewinn</vt:lpstr>
      <vt:lpstr>Gewinn bei nichtlinearen Skalenerträgen in der Produktionsfunktion</vt:lpstr>
      <vt:lpstr>Maximaler Gewinn für sinkende Skalenerträge in der Produktionsfunktion</vt:lpstr>
      <vt:lpstr>Der maximale Gewinn bei  veränderlichen Preisen</vt:lpstr>
      <vt:lpstr>Die Produktionsdurchführungs-  oder Fertigungsplanung</vt:lpstr>
      <vt:lpstr>PowerPoint-Präsentation</vt:lpstr>
      <vt:lpstr>Produktionsengpässe</vt:lpstr>
      <vt:lpstr>Warum Deckungsbeitrag statt Vollkosten</vt:lpstr>
      <vt:lpstr>Abfallwirtschaftsplanung</vt:lpstr>
      <vt:lpstr>Planung der Abfallwirtschaft</vt:lpstr>
      <vt:lpstr>Produktion und Umwelt</vt:lpstr>
      <vt:lpstr>Kosteneinsparung in der Produktion - aber wo?</vt:lpstr>
      <vt:lpstr>PowerPoint-Präsentation</vt:lpstr>
      <vt:lpstr>Kostendeterminanten im Produktionsbereich</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betriebliche Leistungsprozess</dc:title>
  <dc:creator>Anselm Dohle-Beltinger</dc:creator>
  <cp:lastModifiedBy>Monika Beltinger</cp:lastModifiedBy>
  <cp:revision>197</cp:revision>
  <cp:lastPrinted>1997-10-07T10:05:44Z</cp:lastPrinted>
  <dcterms:created xsi:type="dcterms:W3CDTF">1999-11-27T19:26:11Z</dcterms:created>
  <dcterms:modified xsi:type="dcterms:W3CDTF">2019-11-12T13:31:03Z</dcterms:modified>
</cp:coreProperties>
</file>